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4"/>
  </p:notesMasterIdLst>
  <p:sldIdLst>
    <p:sldId id="257" r:id="rId2"/>
    <p:sldId id="258" r:id="rId3"/>
    <p:sldId id="259" r:id="rId4"/>
    <p:sldId id="261" r:id="rId5"/>
    <p:sldId id="272" r:id="rId6"/>
    <p:sldId id="262" r:id="rId7"/>
    <p:sldId id="279" r:id="rId8"/>
    <p:sldId id="266" r:id="rId9"/>
    <p:sldId id="278" r:id="rId10"/>
    <p:sldId id="273" r:id="rId11"/>
    <p:sldId id="276" r:id="rId12"/>
    <p:sldId id="277" r:id="rId13"/>
    <p:sldId id="275" r:id="rId14"/>
    <p:sldId id="280" r:id="rId15"/>
    <p:sldId id="281" r:id="rId16"/>
    <p:sldId id="274" r:id="rId17"/>
    <p:sldId id="267" r:id="rId18"/>
    <p:sldId id="282" r:id="rId19"/>
    <p:sldId id="283" r:id="rId20"/>
    <p:sldId id="284" r:id="rId21"/>
    <p:sldId id="271" r:id="rId22"/>
    <p:sldId id="28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28C8"/>
    <a:srgbClr val="0BE0E5"/>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743" autoAdjust="0"/>
  </p:normalViewPr>
  <p:slideViewPr>
    <p:cSldViewPr>
      <p:cViewPr varScale="1">
        <p:scale>
          <a:sx n="88" d="100"/>
          <a:sy n="88" d="100"/>
        </p:scale>
        <p:origin x="-61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603" y="1829"/>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January </c:v>
                </c:pt>
              </c:strCache>
            </c:strRef>
          </c:tx>
          <c:invertIfNegative val="0"/>
          <c:dLbls>
            <c:dLbl>
              <c:idx val="0"/>
              <c:layout>
                <c:manualLayout>
                  <c:x val="-2.2838499184339316E-2"/>
                  <c:y val="-2.34375E-2"/>
                </c:manualLayout>
              </c:layout>
              <c:showLegendKey val="0"/>
              <c:showVal val="1"/>
              <c:showCatName val="0"/>
              <c:showSerName val="0"/>
              <c:showPercent val="0"/>
              <c:showBubbleSize val="0"/>
            </c:dLbl>
            <c:dLbl>
              <c:idx val="1"/>
              <c:layout>
                <c:manualLayout>
                  <c:x val="-9.7879282218596465E-3"/>
                  <c:y val="-3.90625E-3"/>
                </c:manualLayout>
              </c:layout>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Sheet1!$A$2:$A$3</c:f>
              <c:strCache>
                <c:ptCount val="2"/>
                <c:pt idx="0">
                  <c:v>Expired Schools</c:v>
                </c:pt>
                <c:pt idx="1">
                  <c:v>Awarded Schools</c:v>
                </c:pt>
              </c:strCache>
            </c:strRef>
          </c:cat>
          <c:val>
            <c:numRef>
              <c:f>Sheet1!$B$2:$B$3</c:f>
              <c:numCache>
                <c:formatCode>General</c:formatCode>
                <c:ptCount val="2"/>
                <c:pt idx="0">
                  <c:v>100</c:v>
                </c:pt>
                <c:pt idx="1">
                  <c:v>279</c:v>
                </c:pt>
              </c:numCache>
            </c:numRef>
          </c:val>
        </c:ser>
        <c:ser>
          <c:idx val="1"/>
          <c:order val="1"/>
          <c:tx>
            <c:strRef>
              <c:f>Sheet1!$C$1</c:f>
              <c:strCache>
                <c:ptCount val="1"/>
                <c:pt idx="0">
                  <c:v>March</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Sheet1!$A$2:$A$3</c:f>
              <c:strCache>
                <c:ptCount val="2"/>
                <c:pt idx="0">
                  <c:v>Expired Schools</c:v>
                </c:pt>
                <c:pt idx="1">
                  <c:v>Awarded Schools</c:v>
                </c:pt>
              </c:strCache>
            </c:strRef>
          </c:cat>
          <c:val>
            <c:numRef>
              <c:f>Sheet1!$C$2:$C$3</c:f>
              <c:numCache>
                <c:formatCode>General</c:formatCode>
                <c:ptCount val="2"/>
                <c:pt idx="0">
                  <c:v>95</c:v>
                </c:pt>
                <c:pt idx="1">
                  <c:v>564</c:v>
                </c:pt>
              </c:numCache>
            </c:numRef>
          </c:val>
        </c:ser>
        <c:ser>
          <c:idx val="2"/>
          <c:order val="2"/>
          <c:tx>
            <c:strRef>
              <c:f>Sheet1!$D$1</c:f>
              <c:strCache>
                <c:ptCount val="1"/>
                <c:pt idx="0">
                  <c:v>April</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Sheet1!$A$2:$A$3</c:f>
              <c:strCache>
                <c:ptCount val="2"/>
                <c:pt idx="0">
                  <c:v>Expired Schools</c:v>
                </c:pt>
                <c:pt idx="1">
                  <c:v>Awarded Schools</c:v>
                </c:pt>
              </c:strCache>
            </c:strRef>
          </c:cat>
          <c:val>
            <c:numRef>
              <c:f>Sheet1!$D$2:$D$3</c:f>
              <c:numCache>
                <c:formatCode>General</c:formatCode>
                <c:ptCount val="2"/>
                <c:pt idx="0">
                  <c:v>244</c:v>
                </c:pt>
                <c:pt idx="1">
                  <c:v>18</c:v>
                </c:pt>
              </c:numCache>
            </c:numRef>
          </c:val>
        </c:ser>
        <c:ser>
          <c:idx val="3"/>
          <c:order val="3"/>
          <c:tx>
            <c:strRef>
              <c:f>Sheet1!$E$1</c:f>
              <c:strCache>
                <c:ptCount val="1"/>
                <c:pt idx="0">
                  <c:v>May</c:v>
                </c:pt>
              </c:strCache>
            </c:strRef>
          </c:tx>
          <c:invertIfNegative val="0"/>
          <c:dLbls>
            <c:dLbl>
              <c:idx val="0"/>
              <c:layout>
                <c:manualLayout>
                  <c:x val="1.9575856443719411E-2"/>
                  <c:y val="-3.90625E-3"/>
                </c:manualLayout>
              </c:layout>
              <c:spPr/>
              <c:txPr>
                <a:bodyPr/>
                <a:lstStyle/>
                <a:p>
                  <a:pPr>
                    <a:defRPr sz="1400"/>
                  </a:pPr>
                  <a:endParaRPr lang="en-US"/>
                </a:p>
              </c:txPr>
              <c:showLegendKey val="0"/>
              <c:showVal val="1"/>
              <c:showCatName val="0"/>
              <c:showSerName val="0"/>
              <c:showPercent val="0"/>
              <c:showBubbleSize val="0"/>
            </c:dLbl>
            <c:dLbl>
              <c:idx val="1"/>
              <c:layout>
                <c:manualLayout>
                  <c:x val="1.6313213703099509E-2"/>
                  <c:y val="0"/>
                </c:manualLayout>
              </c:layout>
              <c:spPr/>
              <c:txPr>
                <a:bodyPr/>
                <a:lstStyle/>
                <a:p>
                  <a:pPr>
                    <a:defRPr sz="1400"/>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0"/>
          </c:dLbls>
          <c:cat>
            <c:strRef>
              <c:f>Sheet1!$A$2:$A$3</c:f>
              <c:strCache>
                <c:ptCount val="2"/>
                <c:pt idx="0">
                  <c:v>Expired Schools</c:v>
                </c:pt>
                <c:pt idx="1">
                  <c:v>Awarded Schools</c:v>
                </c:pt>
              </c:strCache>
            </c:strRef>
          </c:cat>
          <c:val>
            <c:numRef>
              <c:f>Sheet1!$E$2:$E$3</c:f>
              <c:numCache>
                <c:formatCode>General</c:formatCode>
                <c:ptCount val="2"/>
                <c:pt idx="0">
                  <c:v>140</c:v>
                </c:pt>
                <c:pt idx="1">
                  <c:v>24</c:v>
                </c:pt>
              </c:numCache>
            </c:numRef>
          </c:val>
        </c:ser>
        <c:dLbls>
          <c:showLegendKey val="0"/>
          <c:showVal val="0"/>
          <c:showCatName val="0"/>
          <c:showSerName val="0"/>
          <c:showPercent val="0"/>
          <c:showBubbleSize val="0"/>
        </c:dLbls>
        <c:gapWidth val="150"/>
        <c:axId val="5387008"/>
        <c:axId val="5388544"/>
      </c:barChart>
      <c:catAx>
        <c:axId val="5387008"/>
        <c:scaling>
          <c:orientation val="minMax"/>
        </c:scaling>
        <c:delete val="0"/>
        <c:axPos val="b"/>
        <c:majorTickMark val="out"/>
        <c:minorTickMark val="none"/>
        <c:tickLblPos val="nextTo"/>
        <c:crossAx val="5388544"/>
        <c:crosses val="autoZero"/>
        <c:auto val="1"/>
        <c:lblAlgn val="ctr"/>
        <c:lblOffset val="100"/>
        <c:noMultiLvlLbl val="0"/>
      </c:catAx>
      <c:valAx>
        <c:axId val="5388544"/>
        <c:scaling>
          <c:orientation val="minMax"/>
        </c:scaling>
        <c:delete val="0"/>
        <c:axPos val="l"/>
        <c:majorGridlines/>
        <c:numFmt formatCode="General" sourceLinked="1"/>
        <c:majorTickMark val="out"/>
        <c:minorTickMark val="none"/>
        <c:tickLblPos val="nextTo"/>
        <c:crossAx val="538700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4785FF-F55F-4DB9-B8CD-C9AD6A7B88C9}" type="datetimeFigureOut">
              <a:rPr lang="en-US" smtClean="0"/>
              <a:t>6/3/2015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14CC03-C900-4C03-B6B7-0AEAC2042371}" type="slidenum">
              <a:rPr lang="en-US" smtClean="0"/>
              <a:t>‹#›</a:t>
            </a:fld>
            <a:endParaRPr lang="en-US"/>
          </a:p>
        </p:txBody>
      </p:sp>
    </p:spTree>
    <p:extLst>
      <p:ext uri="{BB962C8B-B14F-4D97-AF65-F5344CB8AC3E}">
        <p14:creationId xmlns:p14="http://schemas.microsoft.com/office/powerpoint/2010/main" val="2327528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Good afternoon everyone,</a:t>
            </a:r>
          </a:p>
          <a:p>
            <a:r>
              <a:rPr lang="en-US" sz="1100" dirty="0"/>
              <a:t>My name is Ebony James and I am happy to be able to speak with you regarding the HealthierUS School Challenge: Smarter </a:t>
            </a:r>
            <a:r>
              <a:rPr lang="en-US" sz="1100" dirty="0" smtClean="0"/>
              <a:t>Lunchrooms. I </a:t>
            </a:r>
            <a:r>
              <a:rPr lang="en-US" sz="1100" dirty="0"/>
              <a:t>am a nutritionist </a:t>
            </a:r>
            <a:r>
              <a:rPr lang="en-US" sz="1100" dirty="0" smtClean="0"/>
              <a:t>with</a:t>
            </a:r>
            <a:r>
              <a:rPr lang="en-US" sz="1100" baseline="0" dirty="0" smtClean="0"/>
              <a:t> the United States Department of Agriculture Food and Nutrition Service </a:t>
            </a:r>
            <a:r>
              <a:rPr lang="en-US" sz="1100" dirty="0" smtClean="0"/>
              <a:t>and </a:t>
            </a:r>
            <a:r>
              <a:rPr lang="en-US" sz="1100" dirty="0"/>
              <a:t>have been working in some capacity with HUSSC for the past 8 years or so.  I </a:t>
            </a:r>
            <a:r>
              <a:rPr lang="en-US" sz="1100" dirty="0" smtClean="0"/>
              <a:t>am so thrilled to be </a:t>
            </a:r>
            <a:r>
              <a:rPr lang="en-US" sz="1100" dirty="0"/>
              <a:t>joined this afternoon by </a:t>
            </a:r>
            <a:r>
              <a:rPr lang="en-US" sz="1100" dirty="0" smtClean="0"/>
              <a:t>two outstanding co-presenters </a:t>
            </a:r>
            <a:r>
              <a:rPr lang="en-US" sz="1100" dirty="0"/>
              <a:t> </a:t>
            </a:r>
            <a:r>
              <a:rPr lang="en-US" sz="1100" dirty="0" smtClean="0"/>
              <a:t>that will assist during the Question and Answer portion of the Webinar.  We will take a brief pause so they can introduce themselves:</a:t>
            </a:r>
          </a:p>
          <a:p>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Darrick Butler, </a:t>
            </a:r>
            <a:r>
              <a:rPr lang="en-US" sz="1100" i="1" kern="1200" dirty="0" smtClean="0">
                <a:solidFill>
                  <a:schemeClr val="tx1"/>
                </a:solidFill>
                <a:effectLst/>
                <a:latin typeface="+mn-lt"/>
                <a:ea typeface="+mn-ea"/>
                <a:cs typeface="+mn-cs"/>
              </a:rPr>
              <a:t>USDA/FNS Child Nutrition Programs</a:t>
            </a:r>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Evelyn Garcia, </a:t>
            </a:r>
            <a:r>
              <a:rPr lang="en-US" sz="1100" i="1" dirty="0"/>
              <a:t>USDA/FNS Child Nutrition Programs</a:t>
            </a:r>
            <a:endParaRPr lang="en-US" sz="1100" dirty="0"/>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Description:</a:t>
            </a:r>
            <a:r>
              <a:rPr lang="en-US" sz="1200" kern="1200" dirty="0" smtClean="0">
                <a:solidFill>
                  <a:schemeClr val="tx1"/>
                </a:solidFill>
                <a:effectLst/>
                <a:latin typeface="+mn-lt"/>
                <a:ea typeface="+mn-ea"/>
                <a:cs typeface="+mn-cs"/>
              </a:rPr>
              <a:t>   Today we are coming together</a:t>
            </a:r>
            <a:r>
              <a:rPr lang="en-US" sz="1200" kern="1200" baseline="0" dirty="0" smtClean="0">
                <a:solidFill>
                  <a:schemeClr val="tx1"/>
                </a:solidFill>
                <a:effectLst/>
                <a:latin typeface="+mn-lt"/>
                <a:ea typeface="+mn-ea"/>
                <a:cs typeface="+mn-cs"/>
              </a:rPr>
              <a:t> to provide information on Monetary Incentives as it relates to HealthierUS</a:t>
            </a:r>
            <a:r>
              <a:rPr lang="en-US" sz="1200" kern="1200" dirty="0" smtClean="0">
                <a:solidFill>
                  <a:schemeClr val="tx1"/>
                </a:solidFill>
                <a:effectLst/>
                <a:latin typeface="+mn-lt"/>
                <a:ea typeface="+mn-ea"/>
                <a:cs typeface="+mn-cs"/>
              </a:rPr>
              <a:t> School Challenge: </a:t>
            </a:r>
            <a:r>
              <a:rPr lang="en-US" sz="1200" kern="1200" baseline="0" dirty="0" smtClean="0">
                <a:solidFill>
                  <a:schemeClr val="tx1"/>
                </a:solidFill>
                <a:effectLst/>
                <a:latin typeface="+mn-lt"/>
                <a:ea typeface="+mn-ea"/>
                <a:cs typeface="+mn-cs"/>
              </a:rPr>
              <a:t>Smarter Lunchrooms.  </a:t>
            </a:r>
            <a:endParaRPr lang="en-US" sz="1200" kern="1200" dirty="0" smtClean="0">
              <a:solidFill>
                <a:schemeClr val="tx1"/>
              </a:solidFill>
              <a:effectLst/>
              <a:latin typeface="+mn-lt"/>
              <a:ea typeface="+mn-ea"/>
              <a:cs typeface="+mn-cs"/>
            </a:endParaRPr>
          </a:p>
          <a:p>
            <a:endParaRPr lang="en-US" sz="1100" dirty="0" smtClean="0"/>
          </a:p>
          <a:p>
            <a:r>
              <a:rPr lang="en-US" sz="1100" dirty="0" smtClean="0"/>
              <a:t>Housekeeping</a:t>
            </a:r>
            <a:r>
              <a:rPr lang="en-US" sz="1100" dirty="0"/>
              <a:t>:</a:t>
            </a:r>
          </a:p>
          <a:p>
            <a:endParaRPr lang="en-US" sz="1100" dirty="0"/>
          </a:p>
          <a:p>
            <a:r>
              <a:rPr lang="en-US" sz="1100" dirty="0"/>
              <a:t>This webinar will be recorded and made available at a later date on the Team Nutrition and Healthy Meals Resource Website.  It usually takes at least </a:t>
            </a:r>
            <a:r>
              <a:rPr lang="en-US" sz="1100" dirty="0" smtClean="0"/>
              <a:t>4 </a:t>
            </a:r>
            <a:r>
              <a:rPr lang="en-US" sz="1100" dirty="0"/>
              <a:t>weeks before the recording is available.  We will send out an announcement through PartnerWeb regarding the availability of the recording.</a:t>
            </a:r>
          </a:p>
          <a:p>
            <a:endParaRPr lang="en-US" sz="1100" dirty="0"/>
          </a:p>
          <a:p>
            <a:r>
              <a:rPr lang="en-US" sz="1100" dirty="0"/>
              <a:t>I would also like to call your attention to the Q&amp;A tab.  We will be taking questions at the end of this call.  If you have a question prior to that time, please feel free to use the Q&amp;A tab to type in your question and we will address it at the end.  We will also be taking questions over the phone with the assistance of our operator who will open the phone lines at the end of the presentation.</a:t>
            </a:r>
          </a:p>
          <a:p>
            <a:endParaRPr lang="en-US" sz="1100" dirty="0"/>
          </a:p>
          <a:p>
            <a:r>
              <a:rPr lang="en-US" sz="1100" dirty="0"/>
              <a:t>And last but not least, in the far right corner there is a little icon that shows three sheets of paper.  This is where handouts are stored.  Today we have only a couple of handouts.  You will find </a:t>
            </a:r>
            <a:r>
              <a:rPr lang="en-US" sz="1100" dirty="0" smtClean="0"/>
              <a:t>the presentations </a:t>
            </a:r>
            <a:r>
              <a:rPr lang="en-US" sz="1100" dirty="0"/>
              <a:t>as a handout version in pdf </a:t>
            </a:r>
            <a:r>
              <a:rPr lang="en-US" sz="1100" dirty="0" smtClean="0"/>
              <a:t>format, the </a:t>
            </a:r>
            <a:r>
              <a:rPr lang="en-US" sz="1100" dirty="0"/>
              <a:t>HUSSC: SL Criteria Chart and the </a:t>
            </a:r>
            <a:r>
              <a:rPr lang="en-US" sz="1100" dirty="0" smtClean="0"/>
              <a:t>HUSSC</a:t>
            </a:r>
            <a:r>
              <a:rPr lang="en-US" sz="1100" dirty="0"/>
              <a:t>: SL brochure.  </a:t>
            </a:r>
            <a:endParaRPr lang="en-US" sz="1100" dirty="0" smtClean="0"/>
          </a:p>
          <a:p>
            <a:endParaRPr lang="en-US" sz="1100" dirty="0" smtClean="0"/>
          </a:p>
          <a:p>
            <a:r>
              <a:rPr lang="en-US" sz="1100" dirty="0" smtClean="0"/>
              <a:t>We</a:t>
            </a:r>
            <a:r>
              <a:rPr lang="en-US" sz="1100" baseline="0" dirty="0" smtClean="0"/>
              <a:t> have lots of great information to share so I’m going to go ahead and get started </a:t>
            </a:r>
            <a:r>
              <a:rPr lang="en-US" sz="1100" baseline="0" dirty="0" smtClean="0">
                <a:sym typeface="Wingdings" panose="05000000000000000000" pitchFamily="2" charset="2"/>
              </a:rPr>
              <a:t></a:t>
            </a:r>
            <a:endParaRPr lang="en-US" sz="1100" dirty="0"/>
          </a:p>
        </p:txBody>
      </p:sp>
      <p:sp>
        <p:nvSpPr>
          <p:cNvPr id="4" name="Slide Number Placeholder 3"/>
          <p:cNvSpPr>
            <a:spLocks noGrp="1"/>
          </p:cNvSpPr>
          <p:nvPr>
            <p:ph type="sldNum" sz="quarter" idx="10"/>
          </p:nvPr>
        </p:nvSpPr>
        <p:spPr/>
        <p:txBody>
          <a:bodyPr/>
          <a:lstStyle/>
          <a:p>
            <a:fld id="{6F9369ED-4322-4012-B001-1801C069C53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079958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191000"/>
            <a:ext cx="5486400" cy="4114800"/>
          </a:xfrm>
        </p:spPr>
        <p:txBody>
          <a:bodyPr/>
          <a:lstStyle/>
          <a:p>
            <a:r>
              <a:rPr lang="en-US" sz="1000" dirty="0" smtClean="0"/>
              <a:t>1</a:t>
            </a:r>
            <a:r>
              <a:rPr lang="en-US" sz="1000" baseline="30000" dirty="0" smtClean="0"/>
              <a:t>st</a:t>
            </a:r>
            <a:r>
              <a:rPr lang="en-US" sz="1000" dirty="0" smtClean="0"/>
              <a:t> Step – </a:t>
            </a:r>
            <a:r>
              <a:rPr lang="en-US" sz="1000" dirty="0" err="1" smtClean="0"/>
              <a:t>Soooooo</a:t>
            </a:r>
            <a:r>
              <a:rPr lang="en-US" sz="1000" dirty="0" smtClean="0"/>
              <a:t> important!</a:t>
            </a:r>
          </a:p>
          <a:p>
            <a:r>
              <a:rPr lang="en-US" sz="1000" dirty="0" smtClean="0"/>
              <a:t>Make</a:t>
            </a:r>
            <a:r>
              <a:rPr lang="en-US" sz="1000" baseline="0" dirty="0" smtClean="0"/>
              <a:t> sure record in SAM is correct and current.  The information in SAM stays current for one year after it is submitted.</a:t>
            </a:r>
          </a:p>
          <a:p>
            <a:r>
              <a:rPr lang="en-US" sz="1000" baseline="0" dirty="0" smtClean="0"/>
              <a:t>2</a:t>
            </a:r>
            <a:r>
              <a:rPr lang="en-US" sz="1000" baseline="30000" dirty="0" smtClean="0"/>
              <a:t>nd</a:t>
            </a:r>
            <a:r>
              <a:rPr lang="en-US" sz="1000" baseline="0" dirty="0" smtClean="0"/>
              <a:t> Step</a:t>
            </a:r>
          </a:p>
          <a:p>
            <a:r>
              <a:rPr lang="en-US" sz="1000" baseline="0" dirty="0" smtClean="0"/>
              <a:t>Complete request for banking information sent from USDA FNS staff (District Financial Manager)</a:t>
            </a:r>
          </a:p>
          <a:p>
            <a:endParaRPr lang="en-US" sz="1000" baseline="0" dirty="0" smtClean="0"/>
          </a:p>
          <a:p>
            <a:r>
              <a:rPr lang="en-US" sz="1000" baseline="0" dirty="0" smtClean="0"/>
              <a:t>I’m now going to turn it over to Darrick Butler who is going to go over a form that we will begin using very soon that will prove to be very useful on your end and our end to help make this process more efficient.  I am going to warn you all – I am the one who decorated the form with all the arrows because really the entire form is important and all the information is pertinent to making sure the money moves where it needs to go.  </a:t>
            </a:r>
          </a:p>
          <a:p>
            <a:endParaRPr lang="en-US" sz="1000" baseline="0" dirty="0" smtClean="0"/>
          </a:p>
          <a:p>
            <a:r>
              <a:rPr lang="en-US" sz="1000" baseline="0" dirty="0" smtClean="0"/>
              <a:t>Darrick . . . . </a:t>
            </a:r>
            <a:endParaRPr lang="en-US" sz="1000" dirty="0"/>
          </a:p>
        </p:txBody>
      </p:sp>
      <p:sp>
        <p:nvSpPr>
          <p:cNvPr id="4" name="Slide Number Placeholder 3"/>
          <p:cNvSpPr>
            <a:spLocks noGrp="1"/>
          </p:cNvSpPr>
          <p:nvPr>
            <p:ph type="sldNum" sz="quarter" idx="10"/>
          </p:nvPr>
        </p:nvSpPr>
        <p:spPr/>
        <p:txBody>
          <a:bodyPr/>
          <a:lstStyle/>
          <a:p>
            <a:fld id="{6F9369ED-4322-4012-B001-1801C069C53A}"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502745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191000"/>
            <a:ext cx="5486400" cy="4114800"/>
          </a:xfrm>
        </p:spPr>
        <p:txBody>
          <a:bodyPr/>
          <a:lstStyle/>
          <a:p>
            <a:r>
              <a:rPr lang="en-US" sz="1000" dirty="0" smtClean="0">
                <a:sym typeface="Wingdings" panose="05000000000000000000" pitchFamily="2" charset="2"/>
              </a:rPr>
              <a:t>This </a:t>
            </a:r>
            <a:r>
              <a:rPr lang="en-US" sz="1000" dirty="0" smtClean="0">
                <a:sym typeface="Wingdings" panose="05000000000000000000" pitchFamily="2" charset="2"/>
              </a:rPr>
              <a:t>form is going to be used for the next banking</a:t>
            </a:r>
            <a:r>
              <a:rPr lang="en-US" sz="1000" baseline="0" dirty="0" smtClean="0">
                <a:sym typeface="Wingdings" panose="05000000000000000000" pitchFamily="2" charset="2"/>
              </a:rPr>
              <a:t> request that is sent </a:t>
            </a:r>
            <a:r>
              <a:rPr lang="en-US" sz="1000" baseline="0" dirty="0" smtClean="0">
                <a:sym typeface="Wingdings" panose="05000000000000000000" pitchFamily="2" charset="2"/>
              </a:rPr>
              <a:t>out.</a:t>
            </a:r>
            <a:endParaRPr lang="en-US" sz="1000" dirty="0"/>
          </a:p>
        </p:txBody>
      </p:sp>
      <p:sp>
        <p:nvSpPr>
          <p:cNvPr id="4" name="Slide Number Placeholder 3"/>
          <p:cNvSpPr>
            <a:spLocks noGrp="1"/>
          </p:cNvSpPr>
          <p:nvPr>
            <p:ph type="sldNum" sz="quarter" idx="10"/>
          </p:nvPr>
        </p:nvSpPr>
        <p:spPr/>
        <p:txBody>
          <a:bodyPr/>
          <a:lstStyle/>
          <a:p>
            <a:fld id="{6F9369ED-4322-4012-B001-1801C069C53A}"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502745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191000"/>
            <a:ext cx="5486400" cy="4114800"/>
          </a:xfrm>
        </p:spPr>
        <p:txBody>
          <a:bodyPr/>
          <a:lstStyle/>
          <a:p>
            <a:r>
              <a:rPr lang="en-US" sz="1000" dirty="0" smtClean="0"/>
              <a:t>Thank you Darrick!  </a:t>
            </a:r>
          </a:p>
          <a:p>
            <a:endParaRPr lang="en-US" sz="1000" dirty="0" smtClean="0"/>
          </a:p>
          <a:p>
            <a:r>
              <a:rPr lang="en-US" sz="1000" dirty="0" smtClean="0"/>
              <a:t>So now I’m going to discuss what happens to your form once you</a:t>
            </a:r>
            <a:r>
              <a:rPr lang="en-US" sz="1000" baseline="0" dirty="0" smtClean="0"/>
              <a:t> return it to us at USDA/FNS Team Nutrition.</a:t>
            </a:r>
          </a:p>
          <a:p>
            <a:endParaRPr lang="en-US" sz="1000" baseline="0" dirty="0" smtClean="0"/>
          </a:p>
          <a:p>
            <a:r>
              <a:rPr lang="en-US" sz="1000" baseline="0" dirty="0" smtClean="0"/>
              <a:t>When we receive your form and the information, we first check the form against what’s in SAM and USDA’s FMMI (Financial Management Modernization Initiative).  The information in FMMI is populated by information in SAM automatically.  </a:t>
            </a:r>
          </a:p>
          <a:p>
            <a:endParaRPr lang="en-US" sz="1000" baseline="0" dirty="0" smtClean="0"/>
          </a:p>
          <a:p>
            <a:r>
              <a:rPr lang="en-US" sz="1000" baseline="0" dirty="0" smtClean="0"/>
              <a:t>Once information is in SAMs (updated), you (the District Financial Manager) must receive communication that the information is active or activated.  Once that happens the banking information request should be sent to FNS staff.  I realize that many people</a:t>
            </a:r>
            <a:r>
              <a:rPr lang="en-US" sz="1000" dirty="0" smtClean="0"/>
              <a:t> on this webinar today may not be the District Financial Manager and it is my hope that this information will be passed on.</a:t>
            </a:r>
            <a:endParaRPr lang="en-US" sz="1000" baseline="0" dirty="0" smtClean="0"/>
          </a:p>
          <a:p>
            <a:endParaRPr lang="en-US" sz="1000" baseline="0" dirty="0" smtClean="0"/>
          </a:p>
          <a:p>
            <a:r>
              <a:rPr lang="en-US" sz="1000" baseline="0" dirty="0" smtClean="0"/>
              <a:t>FNS checks the form for the following:</a:t>
            </a:r>
          </a:p>
          <a:p>
            <a:r>
              <a:rPr lang="en-US" sz="1000" baseline="0" dirty="0" smtClean="0"/>
              <a:t>Name of organization</a:t>
            </a:r>
          </a:p>
          <a:p>
            <a:r>
              <a:rPr lang="en-US" sz="1000" baseline="0" dirty="0" smtClean="0"/>
              <a:t>District</a:t>
            </a:r>
          </a:p>
          <a:p>
            <a:r>
              <a:rPr lang="en-US" sz="1000" baseline="0" dirty="0" smtClean="0"/>
              <a:t>Street Address</a:t>
            </a:r>
          </a:p>
          <a:p>
            <a:r>
              <a:rPr lang="en-US" sz="1000" baseline="0" dirty="0" smtClean="0"/>
              <a:t>City, State, Zip+4 code (IMPORTANT)</a:t>
            </a:r>
          </a:p>
          <a:p>
            <a:r>
              <a:rPr lang="en-US" sz="1000" baseline="0" dirty="0" smtClean="0"/>
              <a:t>EIN#/Tax ID# (typically 9 digits)</a:t>
            </a:r>
          </a:p>
          <a:p>
            <a:r>
              <a:rPr lang="en-US" sz="1000" baseline="0" dirty="0" smtClean="0"/>
              <a:t>Name of Bank</a:t>
            </a:r>
          </a:p>
          <a:p>
            <a:r>
              <a:rPr lang="en-US" sz="1000" baseline="0" dirty="0" smtClean="0"/>
              <a:t>Bank address, city, state, zip+4 code</a:t>
            </a:r>
          </a:p>
          <a:p>
            <a:r>
              <a:rPr lang="en-US" sz="1000" baseline="0" dirty="0" smtClean="0"/>
              <a:t>Routing number (known as bank key)</a:t>
            </a:r>
          </a:p>
          <a:p>
            <a:r>
              <a:rPr lang="en-US" sz="1000" baseline="0" dirty="0" smtClean="0"/>
              <a:t>Account number</a:t>
            </a:r>
          </a:p>
          <a:p>
            <a:r>
              <a:rPr lang="en-US" sz="1000" baseline="0" dirty="0" smtClean="0"/>
              <a:t>(and as Darrick pointed out, we’re now requesting the DUNS number also be included on this form.  </a:t>
            </a:r>
          </a:p>
          <a:p>
            <a:endParaRPr lang="en-US" sz="1000" baseline="0" dirty="0" smtClean="0"/>
          </a:p>
          <a:p>
            <a:r>
              <a:rPr lang="en-US" sz="1000" baseline="0" dirty="0" smtClean="0"/>
              <a:t>I must make mention that when we go in the SAM, we (FNS) cannot see the banking information.  We can only see the name and address.  So sometimes if something is wrong like a number, we will not know because that information is not visible to us on our end so it is very important that you make sure that the information that needs to be reflected in SAM is current and correct. </a:t>
            </a:r>
          </a:p>
          <a:p>
            <a:endParaRPr lang="en-US" sz="1000" baseline="0" dirty="0" smtClean="0"/>
          </a:p>
          <a:p>
            <a:r>
              <a:rPr lang="en-US" sz="1000" baseline="0" dirty="0" smtClean="0"/>
              <a:t>Once we verify the information, we assign the form an internal number and annotate the form with the number and dollar amount and then we submit the request to our funds officer for payment.  </a:t>
            </a:r>
          </a:p>
        </p:txBody>
      </p:sp>
      <p:sp>
        <p:nvSpPr>
          <p:cNvPr id="4" name="Slide Number Placeholder 3"/>
          <p:cNvSpPr>
            <a:spLocks noGrp="1"/>
          </p:cNvSpPr>
          <p:nvPr>
            <p:ph type="sldNum" sz="quarter" idx="10"/>
          </p:nvPr>
        </p:nvSpPr>
        <p:spPr/>
        <p:txBody>
          <a:bodyPr/>
          <a:lstStyle/>
          <a:p>
            <a:fld id="{6F9369ED-4322-4012-B001-1801C069C53A}"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502745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191000"/>
            <a:ext cx="5486400" cy="4114800"/>
          </a:xfrm>
        </p:spPr>
        <p:txBody>
          <a:bodyPr/>
          <a:lstStyle/>
          <a:p>
            <a:r>
              <a:rPr lang="en-US" sz="1000" dirty="0" smtClean="0"/>
              <a:t>It typically takes 10 working days once</a:t>
            </a:r>
            <a:r>
              <a:rPr lang="en-US" sz="1000" baseline="0" dirty="0" smtClean="0"/>
              <a:t> funds officer submits request for the payment to show in districts’ account.</a:t>
            </a:r>
          </a:p>
          <a:p>
            <a:endParaRPr lang="en-US" sz="1000" baseline="0" dirty="0" smtClean="0"/>
          </a:p>
          <a:p>
            <a:endParaRPr lang="en-US" sz="1000" dirty="0"/>
          </a:p>
        </p:txBody>
      </p:sp>
      <p:sp>
        <p:nvSpPr>
          <p:cNvPr id="4" name="Slide Number Placeholder 3"/>
          <p:cNvSpPr>
            <a:spLocks noGrp="1"/>
          </p:cNvSpPr>
          <p:nvPr>
            <p:ph type="sldNum" sz="quarter" idx="10"/>
          </p:nvPr>
        </p:nvSpPr>
        <p:spPr/>
        <p:txBody>
          <a:bodyPr/>
          <a:lstStyle/>
          <a:p>
            <a:fld id="{6F9369ED-4322-4012-B001-1801C069C53A}"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502745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191000"/>
            <a:ext cx="5486400" cy="4114800"/>
          </a:xfrm>
        </p:spPr>
        <p:txBody>
          <a:bodyPr/>
          <a:lstStyle/>
          <a:p>
            <a:r>
              <a:rPr lang="en-US" sz="1000" dirty="0" smtClean="0"/>
              <a:t>It typically takes 10 working days once</a:t>
            </a:r>
            <a:r>
              <a:rPr lang="en-US" sz="1000" baseline="0" dirty="0" smtClean="0"/>
              <a:t> funds officer submits request for the payment to show in districts’ account.</a:t>
            </a:r>
          </a:p>
          <a:p>
            <a:endParaRPr lang="en-US" sz="1000" baseline="0" dirty="0" smtClean="0"/>
          </a:p>
          <a:p>
            <a:r>
              <a:rPr lang="en-US" sz="1000" baseline="0" dirty="0" smtClean="0"/>
              <a:t>Can you believe that?  For those of you that have experienced either first-hand or on behalf of a school or district, the delay in payment, I know it is hard to believe.  It was hard for me to believe, because unfortunately I only hear about the monetary incentive for two reasons (1) folks ask a lot about whether the funds will continue to be available or if they will run out, and (2) I hear about it when schools/districts are having problems obtaining their funds.  </a:t>
            </a:r>
          </a:p>
          <a:p>
            <a:endParaRPr lang="en-US" sz="1000" baseline="0" dirty="0" smtClean="0"/>
          </a:p>
          <a:p>
            <a:r>
              <a:rPr lang="en-US" sz="1000" baseline="0" dirty="0" smtClean="0"/>
              <a:t>Let’s take a look at our “Money Truth Cloud” </a:t>
            </a:r>
            <a:r>
              <a:rPr lang="en-US" sz="1000" baseline="0" dirty="0" smtClean="0">
                <a:sym typeface="Wingdings" panose="05000000000000000000" pitchFamily="2" charset="2"/>
              </a:rPr>
              <a:t>.  About 60% of documents we get back have no issues and things are processed in this 10 day period mentioned in this slide.  Now the other 40% we get back have issues and we put on our detective hat and get to work.</a:t>
            </a:r>
            <a:endParaRPr lang="en-US" sz="1000" baseline="0" dirty="0" smtClean="0"/>
          </a:p>
          <a:p>
            <a:endParaRPr lang="en-US" sz="1000" baseline="0" dirty="0" smtClean="0"/>
          </a:p>
          <a:p>
            <a:endParaRPr lang="en-US" sz="1000" dirty="0"/>
          </a:p>
        </p:txBody>
      </p:sp>
      <p:sp>
        <p:nvSpPr>
          <p:cNvPr id="4" name="Slide Number Placeholder 3"/>
          <p:cNvSpPr>
            <a:spLocks noGrp="1"/>
          </p:cNvSpPr>
          <p:nvPr>
            <p:ph type="sldNum" sz="quarter" idx="10"/>
          </p:nvPr>
        </p:nvSpPr>
        <p:spPr/>
        <p:txBody>
          <a:bodyPr/>
          <a:lstStyle/>
          <a:p>
            <a:fld id="{6F9369ED-4322-4012-B001-1801C069C53A}"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502745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about the funds</a:t>
            </a:r>
            <a:r>
              <a:rPr lang="en-US" baseline="0" dirty="0" smtClean="0"/>
              <a:t> . . . </a:t>
            </a:r>
          </a:p>
          <a:p>
            <a:endParaRPr lang="en-US" baseline="0" dirty="0" smtClean="0"/>
          </a:p>
          <a:p>
            <a:r>
              <a:rPr lang="en-US" baseline="0" dirty="0" smtClean="0"/>
              <a:t>Email from TN Staff – We have a new process in place that will begin with the next round of banking requests form that we submit.  After we receive the form from you and after the form has been verified, we will send you an email with an ID number alerting you that it has been sent to the funds officer for payment processing.  You should expect a payment within one month after receiving that email.  If for any reason you do not get a payment, please feel free to contact us with questions and we ask that you use the identification number assigned to you within the subject line, so we can locate your records and respond back in a timely manner.  </a:t>
            </a:r>
          </a:p>
          <a:p>
            <a:endParaRPr lang="en-US" dirty="0" smtClean="0"/>
          </a:p>
          <a:p>
            <a:r>
              <a:rPr lang="en-US" dirty="0" smtClean="0"/>
              <a:t>School versus District</a:t>
            </a:r>
          </a:p>
          <a:p>
            <a:r>
              <a:rPr lang="en-US" dirty="0" smtClean="0"/>
              <a:t>On</a:t>
            </a:r>
            <a:r>
              <a:rPr lang="en-US" baseline="0" dirty="0" smtClean="0"/>
              <a:t> our end, we cannot send the incentive directly to schools because we have to use a Tax ID# or EIN# - so it has to be sent to the district.  The district should then do an internal transfer from the general account to the school’s non-profit food service account.  </a:t>
            </a:r>
            <a:endParaRPr lang="en-US" dirty="0" smtClean="0"/>
          </a:p>
          <a:p>
            <a:endParaRPr lang="en-US" dirty="0" smtClean="0"/>
          </a:p>
          <a:p>
            <a:r>
              <a:rPr lang="en-US" dirty="0" smtClean="0"/>
              <a:t>Use of funds</a:t>
            </a:r>
          </a:p>
          <a:p>
            <a:r>
              <a:rPr lang="en-US" sz="1200" kern="1200" dirty="0" smtClean="0">
                <a:solidFill>
                  <a:schemeClr val="tx1"/>
                </a:solidFill>
                <a:effectLst/>
                <a:latin typeface="+mn-lt"/>
                <a:ea typeface="+mn-ea"/>
                <a:cs typeface="+mn-cs"/>
              </a:rPr>
              <a:t>HUSSC award monies are subject to the same allowable cost requirements as funds in the nonprofit school food service account because policy memorandum TA 04-2010 states, “All HUSSC award monies must be deposited into the nonprofit school food service account and used for allowable expenses under that account.”  The Office of Management and Budget (OMB) Cost Circulars establish the principles for determining allowable costs to the Federal Child Nutrition Programs.  OMB guidance for units of government (i.e., SAs, SFAs, public schools, public RCCIs, public sponsors) is posted at 2 CFR Part 225 (</a:t>
            </a:r>
            <a:r>
              <a:rPr lang="en-US" sz="1200" i="1" kern="1200" dirty="0" smtClean="0">
                <a:solidFill>
                  <a:schemeClr val="tx1"/>
                </a:solidFill>
                <a:effectLst/>
                <a:latin typeface="+mn-lt"/>
                <a:ea typeface="+mn-ea"/>
                <a:cs typeface="+mn-cs"/>
              </a:rPr>
              <a:t>Cost Principles for State, Local and Indian Tribal Governments</a:t>
            </a:r>
            <a:r>
              <a:rPr lang="en-US" sz="1200" kern="1200" dirty="0" smtClean="0">
                <a:solidFill>
                  <a:schemeClr val="tx1"/>
                </a:solidFill>
                <a:effectLst/>
                <a:latin typeface="+mn-lt"/>
                <a:ea typeface="+mn-ea"/>
                <a:cs typeface="+mn-cs"/>
              </a:rPr>
              <a:t>) or OMB Circular A-87.  OMB guidance for nonprofit organizations, such as private schools and private RCCIs, is posted at 2 CFR Part 230 (</a:t>
            </a:r>
            <a:r>
              <a:rPr lang="en-US" sz="1200" i="1" kern="1200" dirty="0" smtClean="0">
                <a:solidFill>
                  <a:schemeClr val="tx1"/>
                </a:solidFill>
                <a:effectLst/>
                <a:latin typeface="+mn-lt"/>
                <a:ea typeface="+mn-ea"/>
                <a:cs typeface="+mn-cs"/>
              </a:rPr>
              <a:t>Cost Principles for Non-Profit</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Organizations</a:t>
            </a:r>
            <a:r>
              <a:rPr lang="en-US" sz="1200" kern="1200" dirty="0" smtClean="0">
                <a:solidFill>
                  <a:schemeClr val="tx1"/>
                </a:solidFill>
                <a:effectLst/>
                <a:latin typeface="+mn-lt"/>
                <a:ea typeface="+mn-ea"/>
                <a:cs typeface="+mn-cs"/>
              </a:rPr>
              <a:t>) or OMB Circular A-122.  The OMB Circulars are available online.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Examples</a:t>
            </a:r>
            <a:r>
              <a:rPr lang="en-US" sz="1200" kern="1200" baseline="0" dirty="0" smtClean="0">
                <a:solidFill>
                  <a:schemeClr val="tx1"/>
                </a:solidFill>
                <a:effectLst/>
                <a:latin typeface="+mn-lt"/>
                <a:ea typeface="+mn-ea"/>
                <a:cs typeface="+mn-cs"/>
              </a:rPr>
              <a:t> of allowable expenses???  Kitchen equipment/Smart Lunchroom supplies,</a:t>
            </a:r>
            <a:r>
              <a:rPr lang="en-US" sz="1200" kern="1200" dirty="0" smtClean="0">
                <a:solidFill>
                  <a:schemeClr val="tx1"/>
                </a:solidFill>
                <a:effectLst/>
                <a:latin typeface="+mn-lt"/>
                <a:ea typeface="+mn-ea"/>
                <a:cs typeface="+mn-cs"/>
              </a:rPr>
              <a:t> etc.</a:t>
            </a:r>
            <a:endParaRPr lang="en-US" sz="1200" kern="1200" baseline="0" dirty="0" smtClean="0">
              <a:solidFill>
                <a:schemeClr val="tx1"/>
              </a:solidFill>
              <a:effectLst/>
              <a:latin typeface="+mn-lt"/>
              <a:ea typeface="+mn-ea"/>
              <a:cs typeface="+mn-cs"/>
            </a:endParaRPr>
          </a:p>
          <a:p>
            <a:pPr lvl="2">
              <a:buFont typeface="Courier New" panose="02070309020205020404" pitchFamily="49" charset="0"/>
              <a:buChar char="o"/>
            </a:pPr>
            <a:r>
              <a:rPr lang="en-US" dirty="0" smtClean="0"/>
              <a:t>Allowable Expenses – District Determined</a:t>
            </a:r>
          </a:p>
          <a:p>
            <a:pPr lvl="3">
              <a:buFont typeface="Courier New" panose="02070309020205020404" pitchFamily="49" charset="0"/>
              <a:buChar char="o"/>
            </a:pPr>
            <a:r>
              <a:rPr lang="en-US" dirty="0" smtClean="0"/>
              <a:t>Examples (food service/cafeteria equipment/improvements; SL supplies; nutrition education promotion*)</a:t>
            </a:r>
          </a:p>
          <a:p>
            <a:pPr lvl="4">
              <a:buFont typeface="Courier New" panose="02070309020205020404" pitchFamily="49" charset="0"/>
              <a:buChar char="o"/>
            </a:pPr>
            <a:r>
              <a:rPr lang="en-US" dirty="0" smtClean="0"/>
              <a:t>*materials</a:t>
            </a:r>
            <a:r>
              <a:rPr lang="en-US" baseline="0" dirty="0" smtClean="0"/>
              <a:t> not already available through Team Nutrition which could range from posters and other education tools as decoration – table tents, window clings, </a:t>
            </a:r>
            <a:r>
              <a:rPr lang="en-US" baseline="0" dirty="0" err="1" smtClean="0"/>
              <a:t>etc</a:t>
            </a:r>
            <a:r>
              <a:rPr lang="en-US" dirty="0" smtClean="0"/>
              <a:t>	</a:t>
            </a:r>
          </a:p>
          <a:p>
            <a:pPr lvl="2">
              <a:buFont typeface="Courier New" panose="02070309020205020404" pitchFamily="49" charset="0"/>
              <a:buChar char="o"/>
            </a:pPr>
            <a:r>
              <a:rPr lang="en-US" dirty="0" smtClean="0"/>
              <a:t>Cost Principles</a:t>
            </a:r>
          </a:p>
          <a:p>
            <a:pPr lvl="3">
              <a:buFont typeface="Courier New" panose="02070309020205020404" pitchFamily="49" charset="0"/>
              <a:buChar char="o"/>
            </a:pPr>
            <a:r>
              <a:rPr lang="en-US" sz="1200" kern="1200" dirty="0" smtClean="0">
                <a:solidFill>
                  <a:schemeClr val="tx1"/>
                </a:solidFill>
                <a:effectLst/>
                <a:latin typeface="+mn-lt"/>
                <a:ea typeface="+mn-ea"/>
                <a:cs typeface="+mn-cs"/>
              </a:rPr>
              <a:t>OMB guidance for units of government (i.e., SAs, SFAs, public schools, public RCCIs, public sponsors) is posted at 2 CFR Part 225 (</a:t>
            </a:r>
            <a:r>
              <a:rPr lang="en-US" sz="1200" i="1" kern="1200" dirty="0" smtClean="0">
                <a:solidFill>
                  <a:schemeClr val="tx1"/>
                </a:solidFill>
                <a:effectLst/>
                <a:latin typeface="+mn-lt"/>
                <a:ea typeface="+mn-ea"/>
                <a:cs typeface="+mn-cs"/>
              </a:rPr>
              <a:t>Cost Principles for State, Local and Indian Tribal Governments</a:t>
            </a:r>
            <a:r>
              <a:rPr lang="en-US" sz="1200" kern="1200" dirty="0" smtClean="0">
                <a:solidFill>
                  <a:schemeClr val="tx1"/>
                </a:solidFill>
                <a:effectLst/>
                <a:latin typeface="+mn-lt"/>
                <a:ea typeface="+mn-ea"/>
                <a:cs typeface="+mn-cs"/>
              </a:rPr>
              <a:t>) or OMB Circular A-87.  OMB guidance for nonprofit organizations, such as private schools and private RCCIs, is posted at 2 CFR Part 230 (</a:t>
            </a:r>
            <a:r>
              <a:rPr lang="en-US" sz="1200" i="1" kern="1200" dirty="0" smtClean="0">
                <a:solidFill>
                  <a:schemeClr val="tx1"/>
                </a:solidFill>
                <a:effectLst/>
                <a:latin typeface="+mn-lt"/>
                <a:ea typeface="+mn-ea"/>
                <a:cs typeface="+mn-cs"/>
              </a:rPr>
              <a:t>Cost Principles for Non-Profit</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Organizations</a:t>
            </a:r>
            <a:r>
              <a:rPr lang="en-US" sz="1200" kern="1200" dirty="0" smtClean="0">
                <a:solidFill>
                  <a:schemeClr val="tx1"/>
                </a:solidFill>
                <a:effectLst/>
                <a:latin typeface="+mn-lt"/>
                <a:ea typeface="+mn-ea"/>
                <a:cs typeface="+mn-cs"/>
              </a:rPr>
              <a:t>) or OMB Circular A-122.  The OMB Circulars are available online.</a:t>
            </a:r>
            <a:endParaRPr lang="en-US" dirty="0" smtClean="0"/>
          </a:p>
          <a:p>
            <a:pPr lvl="4">
              <a:buFont typeface="Wingdings" panose="05000000000000000000" pitchFamily="2" charset="2"/>
              <a:buChar char="v"/>
            </a:pPr>
            <a:r>
              <a:rPr lang="en-US" dirty="0" smtClean="0"/>
              <a:t>2 CFR Part 225/OMB Circular A-87</a:t>
            </a:r>
          </a:p>
          <a:p>
            <a:pPr lvl="4">
              <a:buFont typeface="Wingdings" panose="05000000000000000000" pitchFamily="2" charset="2"/>
              <a:buChar char="v"/>
            </a:pPr>
            <a:r>
              <a:rPr lang="en-US" dirty="0" smtClean="0"/>
              <a:t>2 CFR Part 230/OMB Circular A-122 </a:t>
            </a: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F9369ED-4322-4012-B001-1801C069C53A}"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122521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191000"/>
            <a:ext cx="5486400" cy="4114800"/>
          </a:xfrm>
        </p:spPr>
        <p:txBody>
          <a:bodyPr/>
          <a:lstStyle/>
          <a:p>
            <a:r>
              <a:rPr lang="en-US" sz="1000" dirty="0" smtClean="0"/>
              <a:t>SO, this slide just gives you a</a:t>
            </a:r>
            <a:r>
              <a:rPr lang="en-US" sz="1000" baseline="0" dirty="0" smtClean="0"/>
              <a:t> visual of what we just discussed.  Seems simple right?  But, let’s talk about those issues that come up for the 40% of forms submitted to us.  </a:t>
            </a:r>
            <a:endParaRPr lang="en-US" sz="1000" dirty="0"/>
          </a:p>
        </p:txBody>
      </p:sp>
      <p:sp>
        <p:nvSpPr>
          <p:cNvPr id="4" name="Slide Number Placeholder 3"/>
          <p:cNvSpPr>
            <a:spLocks noGrp="1"/>
          </p:cNvSpPr>
          <p:nvPr>
            <p:ph type="sldNum" sz="quarter" idx="10"/>
          </p:nvPr>
        </p:nvSpPr>
        <p:spPr/>
        <p:txBody>
          <a:bodyPr/>
          <a:lstStyle/>
          <a:p>
            <a:fld id="{6F9369ED-4322-4012-B001-1801C069C53A}"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502745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really have no way of knowing once we turn paperwork</a:t>
            </a:r>
            <a:r>
              <a:rPr lang="en-US" baseline="0" dirty="0" smtClean="0"/>
              <a:t> over to funds officer whether there is an issue with the payment unless the funds officer tells us we have bad information or the school district contacts us to let us know they weren’t paid.</a:t>
            </a:r>
          </a:p>
          <a:p>
            <a:endParaRPr lang="en-US" baseline="0" dirty="0" smtClean="0"/>
          </a:p>
          <a:p>
            <a:r>
              <a:rPr lang="en-US" dirty="0" smtClean="0"/>
              <a:t>#1 Reason: SAM record is expired – I can’t emphasize enough that the SAM record is only current and active for a year.  After that year, it expires,</a:t>
            </a:r>
            <a:r>
              <a:rPr lang="en-US" baseline="0" dirty="0" smtClean="0"/>
              <a:t> and the information must be checked and activated in order for everything to work.</a:t>
            </a:r>
            <a:endParaRPr lang="en-US" dirty="0" smtClean="0"/>
          </a:p>
          <a:p>
            <a:r>
              <a:rPr lang="en-US" dirty="0" smtClean="0"/>
              <a:t>Information provided is not accurate</a:t>
            </a:r>
          </a:p>
          <a:p>
            <a:r>
              <a:rPr lang="en-US" dirty="0" smtClean="0"/>
              <a:t>Changes to banking information</a:t>
            </a:r>
          </a:p>
          <a:p>
            <a:r>
              <a:rPr lang="en-US" dirty="0" smtClean="0"/>
              <a:t>Federal offset – garnishment (provide</a:t>
            </a:r>
            <a:r>
              <a:rPr lang="en-US" baseline="0" dirty="0" smtClean="0"/>
              <a:t> example).</a:t>
            </a:r>
            <a:endParaRPr lang="en-US" dirty="0" smtClean="0"/>
          </a:p>
          <a:p>
            <a:r>
              <a:rPr lang="en-US" dirty="0" smtClean="0"/>
              <a:t>     School district has</a:t>
            </a:r>
            <a:r>
              <a:rPr lang="en-US" baseline="0" dirty="0" smtClean="0"/>
              <a:t> a federal debt they have not paid back and the US Treasury takes that money out of the next federal payment that comes through for that school district.  They are not supposed to take it out of the HUSSC money, but we have seen it happen before.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email us for inquiries or status updates. </a:t>
            </a:r>
            <a:r>
              <a:rPr lang="en-US" sz="1200" kern="1200" dirty="0" smtClean="0">
                <a:solidFill>
                  <a:schemeClr val="tx1"/>
                </a:solidFill>
                <a:effectLst/>
                <a:latin typeface="+mn-lt"/>
                <a:ea typeface="+mn-ea"/>
                <a:cs typeface="+mn-cs"/>
              </a:rPr>
              <a:t>Once we receive question</a:t>
            </a:r>
            <a:r>
              <a:rPr lang="en-US" sz="1200" kern="1200" baseline="0" dirty="0" smtClean="0">
                <a:solidFill>
                  <a:schemeClr val="tx1"/>
                </a:solidFill>
                <a:effectLst/>
                <a:latin typeface="+mn-lt"/>
                <a:ea typeface="+mn-ea"/>
                <a:cs typeface="+mn-cs"/>
              </a:rPr>
              <a:t> for</a:t>
            </a:r>
            <a:r>
              <a:rPr lang="en-US" sz="1200" kern="1200" dirty="0" smtClean="0">
                <a:solidFill>
                  <a:schemeClr val="tx1"/>
                </a:solidFill>
                <a:effectLst/>
                <a:latin typeface="+mn-lt"/>
                <a:ea typeface="+mn-ea"/>
                <a:cs typeface="+mn-cs"/>
              </a:rPr>
              <a:t> information, we assign you a number. When we get back to you, we put that number in the subject line. It will be helpful if you can refer to that number when </a:t>
            </a:r>
            <a:r>
              <a:rPr lang="en-US" sz="1200" kern="1200" dirty="0" smtClean="0">
                <a:solidFill>
                  <a:schemeClr val="tx1"/>
                </a:solidFill>
                <a:effectLst/>
                <a:latin typeface="+mn-lt"/>
                <a:ea typeface="+mn-ea"/>
                <a:cs typeface="+mn-cs"/>
              </a:rPr>
              <a:t>you </a:t>
            </a:r>
            <a:r>
              <a:rPr lang="en-US" sz="1200" kern="1200" dirty="0" smtClean="0">
                <a:solidFill>
                  <a:schemeClr val="tx1"/>
                </a:solidFill>
                <a:effectLst/>
                <a:latin typeface="+mn-lt"/>
                <a:ea typeface="+mn-ea"/>
                <a:cs typeface="+mn-cs"/>
              </a:rPr>
              <a:t>request information for the status of payment. It is easier to find the assigned number, than just the District’s name.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 would also like to note that when you send us an email with people copied on that email, we will respond to all.  Sometimes those emails will include banking information, so it’s important that those people you have copied on the email are those persons that also have regular access to that information because we would not </a:t>
            </a:r>
            <a:r>
              <a:rPr lang="en-US" sz="1200" kern="1200" baseline="0" dirty="0" smtClean="0">
                <a:solidFill>
                  <a:schemeClr val="tx1"/>
                </a:solidFill>
                <a:effectLst/>
                <a:latin typeface="+mn-lt"/>
                <a:ea typeface="+mn-ea"/>
                <a:cs typeface="+mn-cs"/>
              </a:rPr>
              <a:t>want the </a:t>
            </a:r>
            <a:r>
              <a:rPr lang="en-US" sz="1200" kern="1200" baseline="0" dirty="0" smtClean="0">
                <a:solidFill>
                  <a:schemeClr val="tx1"/>
                </a:solidFill>
                <a:effectLst/>
                <a:latin typeface="+mn-lt"/>
                <a:ea typeface="+mn-ea"/>
                <a:cs typeface="+mn-cs"/>
              </a:rPr>
              <a:t>information to be going to inappropriate people.  </a:t>
            </a:r>
            <a:endParaRPr lang="en-US" sz="1000" baseline="0" dirty="0" smtClean="0"/>
          </a:p>
          <a:p>
            <a:endParaRPr lang="en-US" dirty="0"/>
          </a:p>
        </p:txBody>
      </p:sp>
      <p:sp>
        <p:nvSpPr>
          <p:cNvPr id="4" name="Slide Number Placeholder 3"/>
          <p:cNvSpPr>
            <a:spLocks noGrp="1"/>
          </p:cNvSpPr>
          <p:nvPr>
            <p:ph type="sldNum" sz="quarter" idx="10"/>
          </p:nvPr>
        </p:nvSpPr>
        <p:spPr/>
        <p:txBody>
          <a:bodyPr/>
          <a:lstStyle/>
          <a:p>
            <a:fld id="{6F9369ED-4322-4012-B001-1801C069C53A}"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122521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info is in response to a question we sometimes receive </a:t>
            </a:r>
            <a:r>
              <a:rPr lang="en-US" dirty="0" smtClean="0">
                <a:sym typeface="Wingdings" panose="05000000000000000000" pitchFamily="2" charset="2"/>
              </a:rPr>
              <a:t> </a:t>
            </a:r>
            <a:r>
              <a:rPr lang="en-US" dirty="0" smtClean="0"/>
              <a:t>For </a:t>
            </a:r>
            <a:r>
              <a:rPr lang="en-US" dirty="0" smtClean="0"/>
              <a:t>accounting or auditing</a:t>
            </a:r>
            <a:r>
              <a:rPr lang="en-US" baseline="0" dirty="0" smtClean="0"/>
              <a:t> purposes, the monetary incentive associated with HealthierUS is cataloged as CFDA#: 10.574 Team Nutrition Grants.  CFDA stands for Catalog of Federal Domestic Assistance.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F9369ED-4322-4012-B001-1801C069C53A}"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122521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before we open the line for questions, I’d like you</a:t>
            </a:r>
            <a:r>
              <a:rPr lang="en-US" baseline="0" dirty="0" smtClean="0"/>
              <a:t> to see exactly who you will be working with at this time to ensure schools and districts receive their monetary incentive in a timely manner.  </a:t>
            </a:r>
            <a:r>
              <a:rPr lang="en-US" baseline="0" dirty="0" smtClean="0"/>
              <a:t>I am in the middle, but on either side of me, you will see </a:t>
            </a:r>
            <a:r>
              <a:rPr lang="en-US" baseline="0" dirty="0" smtClean="0"/>
              <a:t>two hard working people who want to see this process flow smoothly.  Evelyn Garcia completed her MPH  and Darrick Butler served in the Navy for 8 years and is currently completing requirements for a dual Masters in IT and Informatics and a MBA.  They both have many talents and skills and as they are getting accustomed to everything, we ask that you have patience but at the same time, if there is an outstanding issue, we want it brought to our attention </a:t>
            </a:r>
            <a:r>
              <a:rPr lang="en-US" baseline="0" dirty="0" smtClean="0"/>
              <a:t>as soon as possible, so </a:t>
            </a:r>
            <a:r>
              <a:rPr lang="en-US" baseline="0" dirty="0" smtClean="0"/>
              <a:t>we can address it.  They have promised to do all they can to get the outstanding issues resolved and based on what I’ve seen since they have been employed in Child Nutrition, I am confident they will continue to do great work, but you all are a key part of that.  So, I ask that you help us to help you.  And with that , it is time for questions and comments . . . . </a:t>
            </a:r>
            <a:endParaRPr lang="en-US" dirty="0"/>
          </a:p>
        </p:txBody>
      </p:sp>
      <p:sp>
        <p:nvSpPr>
          <p:cNvPr id="4" name="Slide Number Placeholder 3"/>
          <p:cNvSpPr>
            <a:spLocks noGrp="1"/>
          </p:cNvSpPr>
          <p:nvPr>
            <p:ph type="sldNum" sz="quarter" idx="10"/>
          </p:nvPr>
        </p:nvSpPr>
        <p:spPr/>
        <p:txBody>
          <a:bodyPr/>
          <a:lstStyle/>
          <a:p>
            <a:fld id="{0014CC03-C900-4C03-B6B7-0AEAC2042371}" type="slidenum">
              <a:rPr lang="en-US" smtClean="0"/>
              <a:t>19</a:t>
            </a:fld>
            <a:endParaRPr lang="en-US"/>
          </a:p>
        </p:txBody>
      </p:sp>
    </p:spTree>
    <p:extLst>
      <p:ext uri="{BB962C8B-B14F-4D97-AF65-F5344CB8AC3E}">
        <p14:creationId xmlns:p14="http://schemas.microsoft.com/office/powerpoint/2010/main" val="200672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end of this Webinar, participants will be able to:</a:t>
            </a:r>
          </a:p>
          <a:p>
            <a:pPr marL="342900" indent="-342900">
              <a:buFont typeface="Arial" panose="020B0604020202020204" pitchFamily="34" charset="0"/>
              <a:buChar char="•"/>
            </a:pPr>
            <a:r>
              <a:rPr lang="en-US" dirty="0" smtClean="0"/>
              <a:t>Describe the HUSSC: SL award process</a:t>
            </a:r>
          </a:p>
          <a:p>
            <a:pPr marL="342900" indent="-342900">
              <a:buFont typeface="Arial" panose="020B0604020202020204" pitchFamily="34" charset="0"/>
              <a:buChar char="•"/>
            </a:pPr>
            <a:r>
              <a:rPr lang="en-US" dirty="0" smtClean="0"/>
              <a:t>Conduct and assist with training on the HUSSC: SL award process</a:t>
            </a:r>
          </a:p>
          <a:p>
            <a:pPr marL="342900" indent="-342900">
              <a:buFont typeface="Arial" panose="020B0604020202020204" pitchFamily="34" charset="0"/>
              <a:buChar char="•"/>
            </a:pPr>
            <a:r>
              <a:rPr lang="en-US" dirty="0" smtClean="0"/>
              <a:t>Provide applicants with tips to receive their HUSSC: SL monetary incentive efficiently</a:t>
            </a:r>
          </a:p>
          <a:p>
            <a:r>
              <a:rPr lang="en-US" baseline="0" dirty="0" smtClean="0"/>
              <a:t>I am going to do a quick overview of HUSSC: SL in general and then we will jump right into talking about monetary incentives and the information you need to know!</a:t>
            </a:r>
          </a:p>
          <a:p>
            <a:endParaRPr lang="en-US" baseline="0" dirty="0" smtClean="0"/>
          </a:p>
          <a:p>
            <a:r>
              <a:rPr lang="en-US" baseline="0" dirty="0" smtClean="0"/>
              <a:t>I would like to speak to the fact that myself, Evelyn, and Darrick are very aware of the outstanding payments that still need to be made to many school districts and as those inquiries come in, Evelyn and Darrick have been working diligently to answer those emails and phone calls.  We are not able today to address those because it would take time because each one is a different story/case, so it’s not as simple as you might believe it is.  But we encourage you to send Evelyn Garcia and Darrick Butler an email after this Webinar with any inquiries you may have.  Do not forget to copy me on your request as well.  Our contact information will be displayed at the end of the Webinar.  </a:t>
            </a:r>
          </a:p>
          <a:p>
            <a:endParaRPr lang="en-US" baseline="0" dirty="0" smtClean="0"/>
          </a:p>
          <a:p>
            <a:r>
              <a:rPr lang="en-US" baseline="0" dirty="0" smtClean="0"/>
              <a:t>With that I’ll jump on in to the presentation!</a:t>
            </a:r>
          </a:p>
        </p:txBody>
      </p:sp>
      <p:sp>
        <p:nvSpPr>
          <p:cNvPr id="4" name="Slide Number Placeholder 3"/>
          <p:cNvSpPr>
            <a:spLocks noGrp="1"/>
          </p:cNvSpPr>
          <p:nvPr>
            <p:ph type="sldNum" sz="quarter" idx="10"/>
          </p:nvPr>
        </p:nvSpPr>
        <p:spPr/>
        <p:txBody>
          <a:bodyPr/>
          <a:lstStyle/>
          <a:p>
            <a:fld id="{6F9369ED-4322-4012-B001-1801C069C53A}"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57101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I’m going to turn it to our operator to open the line for questions.  Again, we will not be able to answer any questions about specific school status and ask that you submit those types of questions by email to Evelyn and Darrick, who will look into the issue and respond to you directly.  </a:t>
            </a:r>
          </a:p>
          <a:p>
            <a:endParaRPr lang="en-US" dirty="0"/>
          </a:p>
        </p:txBody>
      </p:sp>
      <p:sp>
        <p:nvSpPr>
          <p:cNvPr id="4" name="Slide Number Placeholder 3"/>
          <p:cNvSpPr>
            <a:spLocks noGrp="1"/>
          </p:cNvSpPr>
          <p:nvPr>
            <p:ph type="sldNum" sz="quarter" idx="10"/>
          </p:nvPr>
        </p:nvSpPr>
        <p:spPr/>
        <p:txBody>
          <a:bodyPr/>
          <a:lstStyle/>
          <a:p>
            <a:fld id="{6F9369ED-4322-4012-B001-1801C069C53A}"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122521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9369ED-4322-4012-B001-1801C069C53A}"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375911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everyone!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F9369ED-4322-4012-B001-1801C069C53A}"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122521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6" indent="-171426">
              <a:buFont typeface="Arial" panose="020B0604020202020204" pitchFamily="34" charset="0"/>
              <a:buChar char="•"/>
            </a:pPr>
            <a:r>
              <a:rPr lang="en-US" sz="1100" dirty="0"/>
              <a:t>HealthierUS School Challenge was purposed to encourage and bring to the forefront the outstanding efforts of schools across the country that are creating and sustaining a healthy school environment. </a:t>
            </a:r>
          </a:p>
          <a:p>
            <a:pPr marL="171426" indent="-171426">
              <a:buFont typeface="Arial" panose="020B0604020202020204" pitchFamily="34" charset="0"/>
              <a:buChar char="•"/>
            </a:pPr>
            <a:r>
              <a:rPr lang="en-US" sz="1100" dirty="0" smtClean="0"/>
              <a:t>It</a:t>
            </a:r>
            <a:r>
              <a:rPr lang="en-US" sz="1100" baseline="0" dirty="0" smtClean="0"/>
              <a:t> is a voluntary certification program that was started in 2004 under the </a:t>
            </a:r>
            <a:r>
              <a:rPr lang="en-US" sz="1100" dirty="0" smtClean="0"/>
              <a:t>Team Nutrition initiative.</a:t>
            </a:r>
            <a:r>
              <a:rPr lang="en-US" sz="1100" baseline="0" dirty="0" smtClean="0"/>
              <a:t> One of the very first steps for a school applying for HUSSC is to join Team Nutrition.  It’s free and easy</a:t>
            </a:r>
            <a:r>
              <a:rPr lang="en-US" sz="1100" dirty="0"/>
              <a:t>. </a:t>
            </a:r>
            <a:r>
              <a:rPr lang="en-US" sz="1100" dirty="0" smtClean="0"/>
              <a:t>  Team Nutrition is  an </a:t>
            </a:r>
            <a:r>
              <a:rPr lang="en-US" sz="1100" dirty="0"/>
              <a:t>integrated, behavior-based, comprehensive plan for promoting the nutritional health of the Nation's children. This plan involves schools, parents, and the community in efforts to continuously improve school meals, and to promote the health and education of 50 million school children in more than 100,000 schools nationwide.</a:t>
            </a:r>
          </a:p>
          <a:p>
            <a:pPr marL="171426" indent="-171426">
              <a:buFont typeface="Arial" panose="020B0604020202020204" pitchFamily="34" charset="0"/>
              <a:buChar char="•"/>
            </a:pPr>
            <a:endParaRPr lang="en-US" sz="1100" dirty="0"/>
          </a:p>
          <a:p>
            <a:r>
              <a:rPr lang="en-US" sz="1100" dirty="0" smtClean="0"/>
              <a:t>The Goal of Team Nutrition is  to </a:t>
            </a:r>
            <a:r>
              <a:rPr lang="en-US" sz="1100" dirty="0"/>
              <a:t>improve children's lifelong eating and physical activity habits by using the principles of the Dietary Guidelines for Americans and </a:t>
            </a:r>
            <a:r>
              <a:rPr lang="en-US" sz="1100" dirty="0" err="1"/>
              <a:t>MyPlate</a:t>
            </a:r>
            <a:r>
              <a:rPr lang="en-US" sz="1100" dirty="0"/>
              <a:t>.</a:t>
            </a:r>
          </a:p>
          <a:p>
            <a:pPr marL="171426" indent="-171426">
              <a:buFont typeface="Arial" panose="020B0604020202020204" pitchFamily="34" charset="0"/>
              <a:buChar char="•"/>
            </a:pPr>
            <a:endParaRPr lang="en-US" sz="1100" dirty="0"/>
          </a:p>
          <a:p>
            <a:r>
              <a:rPr lang="en-US" sz="1100" dirty="0" smtClean="0"/>
              <a:t>TN Provides:</a:t>
            </a:r>
            <a:endParaRPr lang="en-US" sz="1100" dirty="0"/>
          </a:p>
          <a:p>
            <a:pPr marL="171426" indent="-171426">
              <a:buFont typeface="Arial" panose="020B0604020202020204" pitchFamily="34" charset="0"/>
              <a:buChar char="•"/>
            </a:pPr>
            <a:r>
              <a:rPr lang="en-US" sz="1100" dirty="0"/>
              <a:t>Training and Technical Assistance for healthy meals</a:t>
            </a:r>
          </a:p>
          <a:p>
            <a:pPr marL="171426" indent="-171426">
              <a:buFont typeface="Arial" panose="020B0604020202020204" pitchFamily="34" charset="0"/>
              <a:buChar char="•"/>
            </a:pPr>
            <a:r>
              <a:rPr lang="en-US" sz="1100" dirty="0"/>
              <a:t>Nutrition Education</a:t>
            </a:r>
          </a:p>
          <a:p>
            <a:pPr marL="171426" indent="-171426">
              <a:buFont typeface="Arial" panose="020B0604020202020204" pitchFamily="34" charset="0"/>
              <a:buChar char="•"/>
            </a:pPr>
            <a:r>
              <a:rPr lang="en-US" sz="1100" dirty="0"/>
              <a:t>School and Community Support</a:t>
            </a:r>
          </a:p>
          <a:p>
            <a:pPr marL="171426" indent="-171426">
              <a:buFont typeface="Arial" panose="020B0604020202020204" pitchFamily="34" charset="0"/>
              <a:buChar char="•"/>
            </a:pPr>
            <a:r>
              <a:rPr lang="en-US" sz="1100" dirty="0"/>
              <a:t>Links to partners and supporters</a:t>
            </a:r>
          </a:p>
          <a:p>
            <a:endParaRPr lang="en-US" sz="1100" baseline="0" dirty="0" smtClean="0"/>
          </a:p>
          <a:p>
            <a:r>
              <a:rPr lang="en-US" sz="1100" baseline="0" dirty="0" smtClean="0"/>
              <a:t>HUSSC has been through a few revisions based on the release of the 2004 Child Nutrition and WIC Reauthorization Act and updates to the Dietary Guidelines for Americans and food guidance system, and the release of the Healthy Hunger Free Kids Act of 2010, and the adoption of HUSSC under First Lady Michelle Obama’s Let’s Move! Campaign.</a:t>
            </a:r>
            <a:r>
              <a:rPr lang="en-US" sz="1100" dirty="0" smtClean="0"/>
              <a:t>  Over time, local wellness policy,</a:t>
            </a:r>
            <a:r>
              <a:rPr lang="en-US" sz="1100" baseline="0" dirty="0" smtClean="0"/>
              <a:t> became a part of the criteria and now we’re in 2015 and criteria has been added to reflect Smart Snacks legislation and the proven success of Smarter Lunchroom techniques.  </a:t>
            </a:r>
          </a:p>
          <a:p>
            <a:endParaRPr lang="en-US" sz="1100" baseline="0" dirty="0" smtClean="0"/>
          </a:p>
          <a:p>
            <a:r>
              <a:rPr lang="en-US" sz="1100" baseline="0" dirty="0" smtClean="0"/>
              <a:t>HealthierUS School Challenge has proved to be a great voluntary award program and we want to keep it going in a positive direction.  Right now, over 7,000 schools are currently certified.   But as many of you know, there are over 100,000 schools participating in the school meal programs, so we have a challenge to keep promoting and to keep reaching out so we can learn what is working for schools and what is not and how we can best assist them in making sure their school environment is a healthy one that promotes nutrition, physical education and activity, SL techniques, Smart Snacks, local wellness and much more!</a:t>
            </a:r>
            <a:endParaRPr lang="en-US" sz="1100" dirty="0"/>
          </a:p>
        </p:txBody>
      </p:sp>
      <p:sp>
        <p:nvSpPr>
          <p:cNvPr id="4" name="Slide Number Placeholder 3"/>
          <p:cNvSpPr>
            <a:spLocks noGrp="1"/>
          </p:cNvSpPr>
          <p:nvPr>
            <p:ph type="sldNum" sz="quarter" idx="10"/>
          </p:nvPr>
        </p:nvSpPr>
        <p:spPr/>
        <p:txBody>
          <a:bodyPr/>
          <a:lstStyle/>
          <a:p>
            <a:fld id="{6F9369ED-4322-4012-B001-1801C069C53A}"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064201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In the beginning, HUSSC was new and unprecedented</a:t>
            </a:r>
            <a:r>
              <a:rPr lang="en-US" sz="1200" baseline="0" dirty="0" smtClean="0"/>
              <a:t> and people were excited to a certain extent </a:t>
            </a:r>
            <a:r>
              <a:rPr lang="en-US" sz="1200" baseline="0" dirty="0" smtClean="0">
                <a:sym typeface="Wingdings" panose="05000000000000000000" pitchFamily="2" charset="2"/>
              </a:rPr>
              <a:t>.  This voluntary program by the federal government was recognizing the efforts of those persons who are overlooked time and time again . . . . But that newness started to fade at times because although it was a great honor, it was a lot of work to put together an application and submit it and there was not a guarantee that the application would even be accepted.  Quite a few applications were denied and returned because requirements were not met.  But more often than not, schools/staff were awarded and people continued to submit.  Schools awarded were given a Plaque/Certificate, recognition on the TN Website, Letters from Team Nutrition (School Principal, FS Director, Administrator) and a Display Banner.  </a:t>
            </a:r>
          </a:p>
          <a:p>
            <a:endParaRPr lang="en-US" sz="1200" baseline="0" dirty="0" smtClean="0">
              <a:sym typeface="Wingdings" panose="05000000000000000000" pitchFamily="2" charset="2"/>
            </a:endParaRPr>
          </a:p>
          <a:p>
            <a:r>
              <a:rPr lang="en-US" sz="1200" baseline="0" dirty="0" smtClean="0">
                <a:sym typeface="Wingdings" panose="05000000000000000000" pitchFamily="2" charset="2"/>
              </a:rPr>
              <a:t>As different legislation was passed and criteria was updated to reflect those changes, we sometimes would hear the words “unfunded mandate” because there was actually pressure being felt at all levels to get schools to apply and although HUSSC wasn’t made mandatory, since it was tied to performance in many places, it was viewed as mandatory and none of the Regions, State agencies, Districts or schools were given any funds from FNS/Team Nutrition to keep the fire burning and encourage schools to apply.</a:t>
            </a:r>
          </a:p>
          <a:p>
            <a:endParaRPr lang="en-US" sz="1200" baseline="0" dirty="0" smtClean="0">
              <a:sym typeface="Wingdings" panose="05000000000000000000" pitchFamily="2" charset="2"/>
            </a:endParaRPr>
          </a:p>
          <a:p>
            <a:r>
              <a:rPr lang="en-US" sz="1200" baseline="0" dirty="0" smtClean="0">
                <a:sym typeface="Wingdings" panose="05000000000000000000" pitchFamily="2" charset="2"/>
              </a:rPr>
              <a:t>So, from 2004 when it started to 2009, there weren’t any “funds” being given directly to schools from FNS/TN as a result of being awarded for HUSSC.  </a:t>
            </a:r>
            <a:endParaRPr lang="en-US" sz="1200" dirty="0" smtClean="0"/>
          </a:p>
          <a:p>
            <a:endParaRPr lang="en-US" sz="1200" dirty="0"/>
          </a:p>
        </p:txBody>
      </p:sp>
      <p:sp>
        <p:nvSpPr>
          <p:cNvPr id="4" name="Slide Number Placeholder 3"/>
          <p:cNvSpPr>
            <a:spLocks noGrp="1"/>
          </p:cNvSpPr>
          <p:nvPr>
            <p:ph type="sldNum" sz="quarter" idx="10"/>
          </p:nvPr>
        </p:nvSpPr>
        <p:spPr/>
        <p:txBody>
          <a:bodyPr/>
          <a:lstStyle/>
          <a:p>
            <a:fld id="{6F9369ED-4322-4012-B001-1801C069C53A}"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011203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t> </a:t>
            </a:r>
            <a:r>
              <a:rPr lang="en-US" sz="1400" dirty="0" smtClean="0"/>
              <a:t>So, in the middle, we have momentum still growing for program despite</a:t>
            </a:r>
            <a:r>
              <a:rPr lang="en-US" sz="1400" baseline="0" dirty="0" smtClean="0"/>
              <a:t> some of its’ flaws.  Someone had a great idea in 2009 and incorporated HUSSC as one of the options for</a:t>
            </a:r>
            <a:r>
              <a:rPr lang="en-US" sz="1400" dirty="0" smtClean="0"/>
              <a:t> the focus area</a:t>
            </a:r>
            <a:r>
              <a:rPr lang="en-US" sz="1400" baseline="0" dirty="0" smtClean="0"/>
              <a:t> for the training grants and then in 2010 HUSSC was required to be a component in all proposals submitted and from 2011 – 2014, HUSSC Non-Competitive grants became a vehicle to assist schools in applying for HUSSC.  Schools were able to propose plans that could be funded up to $50,000 depending on the number </a:t>
            </a:r>
            <a:r>
              <a:rPr lang="en-US" sz="1400" baseline="0" dirty="0" smtClean="0"/>
              <a:t>of school </a:t>
            </a:r>
            <a:r>
              <a:rPr lang="en-US" sz="1400" baseline="0" dirty="0" smtClean="0"/>
              <a:t>applications</a:t>
            </a:r>
            <a:r>
              <a:rPr lang="en-US" sz="1400" dirty="0" smtClean="0"/>
              <a:t> the entity would submit.</a:t>
            </a:r>
          </a:p>
          <a:p>
            <a:endParaRPr lang="en-US" sz="1400" dirty="0" smtClean="0"/>
          </a:p>
          <a:p>
            <a:r>
              <a:rPr lang="en-US" sz="1400" dirty="0" smtClean="0"/>
              <a:t>Another major event that took place was that HUSSC</a:t>
            </a:r>
            <a:r>
              <a:rPr lang="en-US" sz="1400" baseline="0" dirty="0" smtClean="0"/>
              <a:t> </a:t>
            </a:r>
            <a:r>
              <a:rPr lang="en-US" sz="1400" baseline="0" dirty="0" smtClean="0"/>
              <a:t>caught the eye of First Lady Michelle Obama and the Let’s Move! initiative in 2009 and goals and monetary incentives were then put in place.  At that time, we were at a baseline of 1250 schools and were tasked with adding a certain number of schools every year for the next three years. The following incentives were assigned to award levels and this gave us a promotion tool to get more schools to apply:</a:t>
            </a:r>
          </a:p>
          <a:p>
            <a:r>
              <a:rPr lang="en-US" sz="1400" baseline="0" dirty="0" smtClean="0"/>
              <a:t>Bronze: $500</a:t>
            </a:r>
          </a:p>
          <a:p>
            <a:r>
              <a:rPr lang="en-US" sz="1400" baseline="0" dirty="0" smtClean="0"/>
              <a:t>Silver: $1000</a:t>
            </a:r>
          </a:p>
          <a:p>
            <a:r>
              <a:rPr lang="en-US" sz="1400" baseline="0" dirty="0" smtClean="0"/>
              <a:t>Gold: $1500</a:t>
            </a:r>
          </a:p>
          <a:p>
            <a:r>
              <a:rPr lang="en-US" sz="1400" baseline="0" dirty="0" smtClean="0"/>
              <a:t>Gold Award of Distinction: $2000</a:t>
            </a:r>
          </a:p>
          <a:p>
            <a:endParaRPr lang="en-US"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Needless to</a:t>
            </a:r>
            <a:r>
              <a:rPr lang="en-US" sz="1400" baseline="0" dirty="0" smtClean="0"/>
              <a:t> say, great staff and organizations from all over the country helped to promote the program and assist with training and in</a:t>
            </a:r>
            <a:r>
              <a:rPr lang="en-US" sz="1400" kern="1200" dirty="0" smtClean="0">
                <a:solidFill>
                  <a:schemeClr val="tx1"/>
                </a:solidFill>
                <a:effectLst/>
              </a:rPr>
              <a:t> July 2012, the HUSSC surpassed its goal of 3,250 schools currently certified, reaching the June 2013 goal almost an entire year ahead of schedule!  </a:t>
            </a:r>
          </a:p>
          <a:p>
            <a:endParaRPr lang="en-US" sz="1400" dirty="0"/>
          </a:p>
        </p:txBody>
      </p:sp>
      <p:sp>
        <p:nvSpPr>
          <p:cNvPr id="4" name="Slide Number Placeholder 3"/>
          <p:cNvSpPr>
            <a:spLocks noGrp="1"/>
          </p:cNvSpPr>
          <p:nvPr>
            <p:ph type="sldNum" sz="quarter" idx="10"/>
          </p:nvPr>
        </p:nvSpPr>
        <p:spPr/>
        <p:txBody>
          <a:bodyPr/>
          <a:lstStyle/>
          <a:p>
            <a:fld id="{6F9369ED-4322-4012-B001-1801C069C53A}"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011203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In</a:t>
            </a:r>
            <a:r>
              <a:rPr lang="en-US" sz="1400" baseline="0" dirty="0" smtClean="0"/>
              <a:t> present-day there </a:t>
            </a:r>
            <a:r>
              <a:rPr lang="en-US" sz="1400" dirty="0" smtClean="0"/>
              <a:t>here </a:t>
            </a:r>
            <a:r>
              <a:rPr lang="en-US" sz="1400" dirty="0" smtClean="0"/>
              <a:t>has been slow growth in the number of schools compared to what we had before</a:t>
            </a:r>
            <a:r>
              <a:rPr lang="en-US" sz="1400" baseline="0" dirty="0" smtClean="0"/>
              <a:t> and this can be attributed to a lot of things.</a:t>
            </a:r>
            <a:endParaRPr lang="en-US" sz="1400" dirty="0" smtClean="0"/>
          </a:p>
          <a:p>
            <a:r>
              <a:rPr lang="en-US" sz="1400" dirty="0" smtClean="0"/>
              <a:t>Schools expiring – meaning they are not</a:t>
            </a:r>
            <a:r>
              <a:rPr lang="en-US" sz="1400" baseline="0" dirty="0" smtClean="0"/>
              <a:t> re-certifying within the 4-year period.  In the last couple months alone we’ve had 579 schools expire (140 May, 244 April, 95 March, 100 January).</a:t>
            </a:r>
            <a:endParaRPr lang="en-US" sz="1400" dirty="0" smtClean="0"/>
          </a:p>
          <a:p>
            <a:endParaRPr lang="en-US" sz="1400" dirty="0" smtClean="0"/>
          </a:p>
          <a:p>
            <a:r>
              <a:rPr lang="en-US" sz="1400" dirty="0" smtClean="0"/>
              <a:t>So</a:t>
            </a:r>
            <a:r>
              <a:rPr lang="en-US" sz="1400" baseline="0" dirty="0" smtClean="0"/>
              <a:t> we have to ask why . . . . There are a couple of reasons that jump out and some are controllable and others not so much.  </a:t>
            </a:r>
            <a:endParaRPr lang="en-US" sz="1400" dirty="0" smtClean="0"/>
          </a:p>
          <a:p>
            <a:r>
              <a:rPr lang="en-US" sz="1400" dirty="0" smtClean="0"/>
              <a:t>WHY?</a:t>
            </a:r>
          </a:p>
          <a:p>
            <a:pPr lvl="1">
              <a:buFont typeface="Arial" panose="020B0604020202020204" pitchFamily="34" charset="0"/>
              <a:buChar char="•"/>
            </a:pPr>
            <a:r>
              <a:rPr lang="en-US" sz="1400" dirty="0" smtClean="0"/>
              <a:t>Legislation – Many schools are focused on implementing meal pattern</a:t>
            </a:r>
            <a:r>
              <a:rPr lang="en-US" sz="1400" baseline="0" dirty="0" smtClean="0"/>
              <a:t> and </a:t>
            </a:r>
            <a:r>
              <a:rPr lang="en-US" sz="1400" dirty="0" smtClean="0"/>
              <a:t> Smart Snacks in Schools nutrition standards.  That is the reality and it’s something that we want them to do.  Making sure</a:t>
            </a:r>
            <a:r>
              <a:rPr lang="en-US" sz="1400" baseline="0" dirty="0" smtClean="0"/>
              <a:t> the meal pattern requirements are met and students are participating is a top priority.  This is something that is beyond our control and we will have to wait until things settle down before HUSSC will be able to become a part of the priority for many schools.</a:t>
            </a:r>
            <a:endParaRPr lang="en-US" sz="1400" dirty="0" smtClean="0"/>
          </a:p>
          <a:p>
            <a:pPr lvl="1">
              <a:buFont typeface="Arial" panose="020B0604020202020204" pitchFamily="34" charset="0"/>
              <a:buChar char="•"/>
            </a:pPr>
            <a:r>
              <a:rPr lang="en-US" sz="1400" dirty="0" smtClean="0"/>
              <a:t>Paperwork – this was</a:t>
            </a:r>
            <a:r>
              <a:rPr lang="en-US" sz="1400" baseline="0" dirty="0" smtClean="0"/>
              <a:t> a major issue prior to the new 2014 criteria that was implemented in August 2014.</a:t>
            </a:r>
            <a:endParaRPr lang="en-US" sz="1400" dirty="0" smtClean="0"/>
          </a:p>
          <a:p>
            <a:pPr lvl="2"/>
            <a:r>
              <a:rPr lang="en-US" sz="1400" dirty="0" smtClean="0"/>
              <a:t>Minimized – but it has been minimized greatly</a:t>
            </a:r>
            <a:r>
              <a:rPr lang="en-US" sz="1400" baseline="0" dirty="0" smtClean="0"/>
              <a:t> and we just have to do a better job of getting the word out there to let people know</a:t>
            </a:r>
            <a:r>
              <a:rPr lang="en-US" sz="1400" dirty="0" smtClean="0"/>
              <a:t> </a:t>
            </a:r>
            <a:r>
              <a:rPr lang="en-US" sz="1400" baseline="0" dirty="0" smtClean="0"/>
              <a:t>that it has been minimized, so they will not be afraid to start the application process.</a:t>
            </a:r>
            <a:endParaRPr lang="en-US" sz="1400" dirty="0" smtClean="0"/>
          </a:p>
          <a:p>
            <a:pPr lvl="1">
              <a:buFont typeface="Arial" panose="020B0604020202020204" pitchFamily="34" charset="0"/>
              <a:buChar char="•"/>
            </a:pPr>
            <a:r>
              <a:rPr lang="en-US" sz="1400" dirty="0" smtClean="0"/>
              <a:t>MONETARY INCENTIVES!!!! – this draws people in even</a:t>
            </a:r>
            <a:r>
              <a:rPr lang="en-US" sz="1400" baseline="0" dirty="0" smtClean="0"/>
              <a:t> though many still feel that the recognition itself is a great honor.  We’ve had issues with the process of the monetary incentives as far as entities receiving their funds in a timely manner and this has tainted our reputation.  We do not want this to be the case and we’re here today to discuss the process and to go over some things we have put in place to improve the monetary incentive process for the future.  </a:t>
            </a:r>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6F9369ED-4322-4012-B001-1801C069C53A}"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011203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191000"/>
            <a:ext cx="5486400" cy="4114800"/>
          </a:xfrm>
        </p:spPr>
        <p:txBody>
          <a:bodyPr/>
          <a:lstStyle/>
          <a:p>
            <a:r>
              <a:rPr lang="en-US" sz="1000" dirty="0" smtClean="0"/>
              <a:t>So this is how we get the ball rolling:</a:t>
            </a:r>
            <a:r>
              <a:rPr lang="en-US" sz="1000" baseline="0" dirty="0" smtClean="0"/>
              <a:t> E</a:t>
            </a:r>
            <a:r>
              <a:rPr lang="en-US" sz="1000" dirty="0" smtClean="0"/>
              <a:t>ach </a:t>
            </a:r>
            <a:r>
              <a:rPr lang="en-US" sz="1000" dirty="0" smtClean="0"/>
              <a:t>month,</a:t>
            </a:r>
            <a:r>
              <a:rPr lang="en-US" sz="1000" baseline="0" dirty="0" smtClean="0"/>
              <a:t> the Director of Nutrition Promotion and Technical Assistance Division, where me, Evelyn, and Darrick work, makes at least one award announcement.  At the end of each quarter all schools that have been awarded are compiled.  This takes place at end of March (covers Jan-Mar), June (covers Apr-Jun), September (covers Jul-Sept), and December (covers Oct-Dec).  The schools are then compiled by award level, State, School District and the contact information for the FS Director as its contained in the Team Nutrition Database.  </a:t>
            </a:r>
          </a:p>
          <a:p>
            <a:endParaRPr lang="en-US" sz="1000" baseline="0" dirty="0" smtClean="0"/>
          </a:p>
          <a:p>
            <a:r>
              <a:rPr lang="en-US" sz="1000" baseline="0" dirty="0" smtClean="0"/>
              <a:t>The total amount of money is then computed for each district (not by school).  I would like to point out here that sometimes we get questions about money running out, but at the time that we award and make an announcement, we do an internal document that sets aside the money that is needed, so once your school is awarded and announced, there is no need for concern about whether the money will be there because it’s already been put on “reserve” if you will, once we announce.</a:t>
            </a:r>
          </a:p>
          <a:p>
            <a:endParaRPr lang="en-US" sz="1000" baseline="0" dirty="0" smtClean="0"/>
          </a:p>
          <a:p>
            <a:r>
              <a:rPr lang="en-US" sz="1000" baseline="0" dirty="0" smtClean="0"/>
              <a:t>An email is then generated to each FS Director requesting District banking information.</a:t>
            </a:r>
          </a:p>
          <a:p>
            <a:endParaRPr lang="en-US" sz="1000" dirty="0" smtClean="0"/>
          </a:p>
          <a:p>
            <a:r>
              <a:rPr lang="en-US" sz="1000" dirty="0" smtClean="0"/>
              <a:t>So, there is</a:t>
            </a:r>
            <a:r>
              <a:rPr lang="en-US" sz="1000" baseline="0" dirty="0" smtClean="0"/>
              <a:t> an improvement I’d like to mention . . . . Next slide</a:t>
            </a:r>
            <a:endParaRPr lang="en-US" sz="1000" dirty="0"/>
          </a:p>
        </p:txBody>
      </p:sp>
      <p:sp>
        <p:nvSpPr>
          <p:cNvPr id="4" name="Slide Number Placeholder 3"/>
          <p:cNvSpPr>
            <a:spLocks noGrp="1"/>
          </p:cNvSpPr>
          <p:nvPr>
            <p:ph type="sldNum" sz="quarter" idx="10"/>
          </p:nvPr>
        </p:nvSpPr>
        <p:spPr/>
        <p:txBody>
          <a:bodyPr/>
          <a:lstStyle/>
          <a:p>
            <a:fld id="{6F9369ED-4322-4012-B001-1801C069C53A}"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502745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191000"/>
            <a:ext cx="5486400" cy="4114800"/>
          </a:xfrm>
        </p:spPr>
        <p:txBody>
          <a:bodyPr/>
          <a:lstStyle/>
          <a:p>
            <a:r>
              <a:rPr lang="en-US" sz="1000" dirty="0" smtClean="0"/>
              <a:t>In the previous slide</a:t>
            </a:r>
            <a:r>
              <a:rPr lang="en-US" sz="1000" baseline="0" dirty="0" smtClean="0"/>
              <a:t> I spoke about how the awards were compiled quarterly, so there was a delay in processing because requests for banking information were not being sent out as soon as announcements were made, but we are updating the process and we’ll be now getting the ball rolling faster by doing it on a monthly basis.  This will help us keep better track of the districts and the payments and will also help the districts to respond in a timely manner.  </a:t>
            </a:r>
          </a:p>
          <a:p>
            <a:endParaRPr lang="en-US" sz="1000" baseline="0" dirty="0" smtClean="0"/>
          </a:p>
          <a:p>
            <a:r>
              <a:rPr lang="en-US" sz="1000" baseline="0" dirty="0" smtClean="0"/>
              <a:t>We have also updated the HUSSC: SL application form, so that schools that have applied under the 2014 Criteria are required to provide their District Financial Manager information on page 18 of the application.  This will assist us in making sure that the right person gets the banking request form and this should minimize any errors in account information.  </a:t>
            </a:r>
            <a:endParaRPr lang="en-US" sz="1000" dirty="0" smtClean="0"/>
          </a:p>
        </p:txBody>
      </p:sp>
      <p:sp>
        <p:nvSpPr>
          <p:cNvPr id="4" name="Slide Number Placeholder 3"/>
          <p:cNvSpPr>
            <a:spLocks noGrp="1"/>
          </p:cNvSpPr>
          <p:nvPr>
            <p:ph type="sldNum" sz="quarter" idx="10"/>
          </p:nvPr>
        </p:nvSpPr>
        <p:spPr/>
        <p:txBody>
          <a:bodyPr/>
          <a:lstStyle/>
          <a:p>
            <a:fld id="{6F9369ED-4322-4012-B001-1801C069C53A}"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502745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191000"/>
            <a:ext cx="5486400" cy="4114800"/>
          </a:xfrm>
        </p:spPr>
        <p:txBody>
          <a:bodyPr/>
          <a:lstStyle/>
          <a:p>
            <a:r>
              <a:rPr lang="en-US" sz="1000" dirty="0" smtClean="0"/>
              <a:t>In the past,</a:t>
            </a:r>
            <a:r>
              <a:rPr lang="en-US" sz="1000" baseline="0" dirty="0" smtClean="0"/>
              <a:t> we have asked that the FS Director work closely with financial management staff at the district level because information given to us has to be accurate and consistent with the information that is already in the System for Award Management otherwise known as SAM, but now with the form being driven to the District Financial Manager it should minimize errors.  </a:t>
            </a:r>
          </a:p>
          <a:p>
            <a:endParaRPr lang="en-US" sz="1000" baseline="0" dirty="0" smtClean="0"/>
          </a:p>
          <a:p>
            <a:r>
              <a:rPr lang="en-US" sz="1000" baseline="0" dirty="0" smtClean="0"/>
              <a:t>SAM is owned by the General Services Administration (GSA), not by USDA and the info contained there is used by all federal government entities that are giving grant money to different organizations.</a:t>
            </a:r>
          </a:p>
          <a:p>
            <a:endParaRPr lang="en-US" sz="1000" baseline="0" dirty="0" smtClean="0"/>
          </a:p>
          <a:p>
            <a:r>
              <a:rPr lang="en-US" sz="1000" baseline="0" dirty="0" smtClean="0"/>
              <a:t>Each organization must be registered and should be registered in the SAM and their records must be active and current.</a:t>
            </a:r>
          </a:p>
          <a:p>
            <a:endParaRPr lang="en-US" sz="1000" baseline="0" dirty="0" smtClean="0"/>
          </a:p>
          <a:p>
            <a:r>
              <a:rPr lang="en-US" sz="1000" baseline="0" dirty="0" smtClean="0"/>
              <a:t>https://www.sam.gov &lt;- FREE to register  Any other website is a commercial entity that will incur you a cost to register with SAM.  Be aware.</a:t>
            </a:r>
          </a:p>
          <a:p>
            <a:endParaRPr lang="en-US" sz="1000" baseline="0" dirty="0" smtClean="0"/>
          </a:p>
          <a:p>
            <a:r>
              <a:rPr lang="en-US" sz="1000" baseline="0" dirty="0" smtClean="0"/>
              <a:t>They have a help desk number: 866-606-8220  Federal Service Desk and they are open Monday – Friday 8am-8pm EST.  If you are calling SAM to inquire about the record, calling early in the morning is best (between 8-8:30 EST).  It is important to keep in mind that they service the entire  federal government.  Cheryl Wilson who previously worked with us and who is now retired, </a:t>
            </a:r>
            <a:r>
              <a:rPr lang="en-US" sz="1000" baseline="0" dirty="0" smtClean="0"/>
              <a:t>in a worst case situation, she recalled </a:t>
            </a:r>
            <a:r>
              <a:rPr lang="en-US" sz="1000" baseline="0" dirty="0" smtClean="0"/>
              <a:t>being on hold waiting for an answer to an inquiry for 2 </a:t>
            </a:r>
            <a:r>
              <a:rPr lang="en-US" sz="1000" baseline="0" dirty="0" smtClean="0"/>
              <a:t>hours, so it is worth calling early.</a:t>
            </a:r>
            <a:endParaRPr lang="en-US" sz="1000" baseline="0" dirty="0" smtClean="0"/>
          </a:p>
          <a:p>
            <a:endParaRPr lang="en-US" sz="1000" baseline="0" dirty="0" smtClean="0"/>
          </a:p>
          <a:p>
            <a:r>
              <a:rPr lang="en-US" sz="1000" baseline="0" dirty="0" smtClean="0"/>
              <a:t>Let’s now review some steps you can take to make sure the monetary incentive is not delayed.</a:t>
            </a:r>
            <a:endParaRPr lang="en-US" sz="1000" dirty="0"/>
          </a:p>
        </p:txBody>
      </p:sp>
      <p:sp>
        <p:nvSpPr>
          <p:cNvPr id="4" name="Slide Number Placeholder 3"/>
          <p:cNvSpPr>
            <a:spLocks noGrp="1"/>
          </p:cNvSpPr>
          <p:nvPr>
            <p:ph type="sldNum" sz="quarter" idx="10"/>
          </p:nvPr>
        </p:nvSpPr>
        <p:spPr/>
        <p:txBody>
          <a:bodyPr/>
          <a:lstStyle/>
          <a:p>
            <a:fld id="{6F9369ED-4322-4012-B001-1801C069C53A}"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5027450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E3FBE170-A2BC-4DFC-AE96-86290CFDD98F}" type="datetimeFigureOut">
              <a:rPr lang="en-US" smtClean="0"/>
              <a:t>6/3/2015</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7A19E3F3-8289-455E-A221-82F9E43AD92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FBE170-A2BC-4DFC-AE96-86290CFDD98F}" type="datetimeFigureOut">
              <a:rPr lang="en-US" smtClean="0"/>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9E3F3-8289-455E-A221-82F9E43AD92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FBE170-A2BC-4DFC-AE96-86290CFDD98F}" type="datetimeFigureOut">
              <a:rPr lang="en-US" smtClean="0"/>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9E3F3-8289-455E-A221-82F9E43AD92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FBE170-A2BC-4DFC-AE96-86290CFDD98F}" type="datetimeFigureOut">
              <a:rPr lang="en-US" smtClean="0"/>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9E3F3-8289-455E-A221-82F9E43AD92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FBE170-A2BC-4DFC-AE96-86290CFDD98F}" type="datetimeFigureOut">
              <a:rPr lang="en-US" smtClean="0"/>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19E3F3-8289-455E-A221-82F9E43AD92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3FBE170-A2BC-4DFC-AE96-86290CFDD98F}" type="datetimeFigureOut">
              <a:rPr lang="en-US" smtClean="0"/>
              <a:t>6/3/2015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19E3F3-8289-455E-A221-82F9E43AD92D}"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3FBE170-A2BC-4DFC-AE96-86290CFDD98F}" type="datetimeFigureOut">
              <a:rPr lang="en-US" smtClean="0"/>
              <a:t>6/3/2015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19E3F3-8289-455E-A221-82F9E43AD92D}"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FBE170-A2BC-4DFC-AE96-86290CFDD98F}" type="datetimeFigureOut">
              <a:rPr lang="en-US" smtClean="0"/>
              <a:t>6/3/2015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19E3F3-8289-455E-A221-82F9E43AD92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FBE170-A2BC-4DFC-AE96-86290CFDD98F}" type="datetimeFigureOut">
              <a:rPr lang="en-US" smtClean="0"/>
              <a:t>6/3/2015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19E3F3-8289-455E-A221-82F9E43AD92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E3FBE170-A2BC-4DFC-AE96-86290CFDD98F}" type="datetimeFigureOut">
              <a:rPr lang="en-US" smtClean="0"/>
              <a:t>6/3/2015</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7A19E3F3-8289-455E-A221-82F9E43AD92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E3FBE170-A2BC-4DFC-AE96-86290CFDD98F}" type="datetimeFigureOut">
              <a:rPr lang="en-US" smtClean="0"/>
              <a:t>6/3/2015</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7A19E3F3-8289-455E-A221-82F9E43AD92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796DADDC-A97B-466F-8D0A-014FC8BE2575}" type="datetimeFigureOut">
              <a:rPr lang="en-US" smtClean="0">
                <a:solidFill>
                  <a:srgbClr val="E3DED1">
                    <a:shade val="50000"/>
                  </a:srgbClr>
                </a:solidFill>
              </a:rPr>
              <a:pPr/>
              <a:t>6/3/2015</a:t>
            </a:fld>
            <a:endParaRPr lang="en-US" dirty="0">
              <a:solidFill>
                <a:srgbClr val="E3DED1">
                  <a:shade val="50000"/>
                </a:srgbClr>
              </a:solidFill>
            </a:endParaRP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solidFill>
                <a:srgbClr val="E3DED1">
                  <a:shade val="50000"/>
                </a:srgbClr>
              </a:solidFill>
            </a:endParaRP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51BABC95-7678-40DD-A2F5-716F7C9CDC9B}" type="slidenum">
              <a:rPr lang="en-US" smtClean="0">
                <a:solidFill>
                  <a:srgbClr val="E3DED1">
                    <a:shade val="50000"/>
                  </a:srgbClr>
                </a:solidFill>
              </a:rPr>
              <a:pPr/>
              <a:t>‹#›</a:t>
            </a:fld>
            <a:endParaRPr lang="en-US" dirty="0">
              <a:solidFill>
                <a:srgbClr val="E3DED1">
                  <a:shade val="50000"/>
                </a:srgbClr>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image" Target="../media/image18.emf"/><Relationship Id="rId7"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Darrick.Butler@fns.usda.gov"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mailto:teamnutrition@fns.usda.gov" TargetMode="External"/><Relationship Id="rId5" Type="http://schemas.openxmlformats.org/officeDocument/2006/relationships/hyperlink" Target="mailto:Ebony.James@fns.usda.gov" TargetMode="External"/><Relationship Id="rId4" Type="http://schemas.openxmlformats.org/officeDocument/2006/relationships/hyperlink" Target="mailto:Evelyn.Garcia@fns.usda.gov"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0.jpeg"/><Relationship Id="rId7"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34.jpeg"/><Relationship Id="rId4" Type="http://schemas.openxmlformats.org/officeDocument/2006/relationships/image" Target="../media/image31.png"/><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am.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771939" y="1676400"/>
            <a:ext cx="7772400" cy="1981200"/>
          </a:xfrm>
        </p:spPr>
        <p:txBody>
          <a:bodyPr>
            <a:normAutofit/>
          </a:bodyPr>
          <a:lstStyle/>
          <a:p>
            <a:r>
              <a:rPr lang="en-US" sz="3200" dirty="0" smtClean="0"/>
              <a:t>Monetary Incentives:          </a:t>
            </a:r>
            <a:br>
              <a:rPr lang="en-US" sz="3200" dirty="0" smtClean="0"/>
            </a:br>
            <a:r>
              <a:rPr lang="en-US" sz="3200" dirty="0" smtClean="0"/>
              <a:t>What You Need To Know</a:t>
            </a:r>
            <a:endParaRPr lang="en-US" sz="3200" dirty="0"/>
          </a:p>
        </p:txBody>
      </p:sp>
      <p:sp>
        <p:nvSpPr>
          <p:cNvPr id="14" name="Subtitle 13"/>
          <p:cNvSpPr>
            <a:spLocks noGrp="1"/>
          </p:cNvSpPr>
          <p:nvPr>
            <p:ph type="subTitle" idx="1"/>
          </p:nvPr>
        </p:nvSpPr>
        <p:spPr>
          <a:xfrm>
            <a:off x="675208" y="3810000"/>
            <a:ext cx="7945984" cy="2057400"/>
          </a:xfrm>
        </p:spPr>
        <p:txBody>
          <a:bodyPr>
            <a:normAutofit/>
          </a:bodyPr>
          <a:lstStyle/>
          <a:p>
            <a:r>
              <a:rPr lang="en-US" sz="1800" b="1" dirty="0" smtClean="0"/>
              <a:t>Presented by:</a:t>
            </a:r>
          </a:p>
          <a:p>
            <a:r>
              <a:rPr lang="en-US" sz="1800" b="1" dirty="0" smtClean="0"/>
              <a:t>Darrick Butler</a:t>
            </a:r>
            <a:r>
              <a:rPr lang="en-US" sz="1800" dirty="0"/>
              <a:t>, USDA/FNS Child Nutrition Programs</a:t>
            </a:r>
          </a:p>
          <a:p>
            <a:r>
              <a:rPr lang="en-US" sz="1800" b="1" dirty="0" smtClean="0"/>
              <a:t>Evelyn Garcia</a:t>
            </a:r>
            <a:r>
              <a:rPr lang="en-US" sz="1800" dirty="0" smtClean="0"/>
              <a:t>, USDA/FNS Child Nutrition Programs</a:t>
            </a:r>
          </a:p>
          <a:p>
            <a:r>
              <a:rPr lang="en-US" sz="1800" b="1" dirty="0" smtClean="0"/>
              <a:t>Ebony James</a:t>
            </a:r>
            <a:r>
              <a:rPr lang="en-US" sz="1800" dirty="0" smtClean="0"/>
              <a:t>, </a:t>
            </a:r>
            <a:r>
              <a:rPr lang="en-US" sz="1800" dirty="0"/>
              <a:t>USDA/FNS Child Nutrition Programs</a:t>
            </a:r>
          </a:p>
          <a:p>
            <a:r>
              <a:rPr lang="en-US" sz="1800" b="1" dirty="0" smtClean="0"/>
              <a:t>June 3, 2015</a:t>
            </a:r>
            <a:endParaRPr lang="en-US" sz="1800" b="1" dirty="0"/>
          </a:p>
        </p:txBody>
      </p:sp>
      <p:sp>
        <p:nvSpPr>
          <p:cNvPr id="15" name="Title 12"/>
          <p:cNvSpPr txBox="1">
            <a:spLocks/>
          </p:cNvSpPr>
          <p:nvPr/>
        </p:nvSpPr>
        <p:spPr>
          <a:xfrm>
            <a:off x="762000" y="1268896"/>
            <a:ext cx="7772400" cy="1828800"/>
          </a:xfrm>
          <a:prstGeom prst="rect">
            <a:avLst/>
          </a:prstGeom>
        </p:spPr>
        <p:txBody>
          <a:bodyPr vert="horz" anchor="t">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n-US" sz="2400" dirty="0" smtClean="0"/>
              <a:t>HealthierUS School Challenge:                               Smarter Lunchrooms </a:t>
            </a:r>
            <a:br>
              <a:rPr lang="en-US" sz="2400" dirty="0" smtClean="0"/>
            </a:br>
            <a:endParaRPr lang="en-US" sz="1400" dirty="0">
              <a:latin typeface="+mn-lt"/>
            </a:endParaRPr>
          </a:p>
          <a:p>
            <a:pPr algn="ctr"/>
            <a:r>
              <a:rPr lang="en-US" sz="1400" dirty="0" smtClean="0">
                <a:latin typeface="Arial" panose="020B0604020202020204" pitchFamily="34" charset="0"/>
                <a:cs typeface="Arial" panose="020B0604020202020204" pitchFamily="34" charset="0"/>
              </a:rPr>
              <a:t>presents</a:t>
            </a:r>
            <a:endParaRPr lang="en-US" sz="2400" dirty="0">
              <a:latin typeface="Arial" panose="020B0604020202020204" pitchFamily="34" charset="0"/>
              <a:cs typeface="Arial" panose="020B0604020202020204" pitchFamily="34" charset="0"/>
            </a:endParaRPr>
          </a:p>
        </p:txBody>
      </p:sp>
      <p:sp>
        <p:nvSpPr>
          <p:cNvPr id="9" name="Text Box 4"/>
          <p:cNvSpPr txBox="1"/>
          <p:nvPr/>
        </p:nvSpPr>
        <p:spPr>
          <a:xfrm>
            <a:off x="3695700" y="6200457"/>
            <a:ext cx="1912620" cy="48006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a:effectLst/>
                <a:ea typeface="Calibri"/>
                <a:cs typeface="Times New Roman"/>
              </a:rPr>
              <a:t> </a:t>
            </a:r>
          </a:p>
        </p:txBody>
      </p:sp>
      <p:pic>
        <p:nvPicPr>
          <p:cNvPr id="10" name="Picture 9" descr="USDA.jpg"/>
          <p:cNvPicPr/>
          <p:nvPr/>
        </p:nvPicPr>
        <p:blipFill>
          <a:blip r:embed="rId3" cstate="print"/>
          <a:stretch>
            <a:fillRect/>
          </a:stretch>
        </p:blipFill>
        <p:spPr>
          <a:xfrm>
            <a:off x="3909060" y="6277292"/>
            <a:ext cx="518160" cy="318135"/>
          </a:xfrm>
          <a:prstGeom prst="rect">
            <a:avLst/>
          </a:prstGeom>
          <a:solidFill>
            <a:schemeClr val="bg1">
              <a:lumMod val="95000"/>
            </a:schemeClr>
          </a:solidFill>
        </p:spPr>
      </p:pic>
      <p:pic>
        <p:nvPicPr>
          <p:cNvPr id="11" name="Picture 10" descr="TNLogoSh.jpg"/>
          <p:cNvPicPr/>
          <p:nvPr/>
        </p:nvPicPr>
        <p:blipFill>
          <a:blip r:embed="rId4" cstate="print"/>
          <a:stretch>
            <a:fillRect/>
          </a:stretch>
        </p:blipFill>
        <p:spPr>
          <a:xfrm>
            <a:off x="4518660" y="6266497"/>
            <a:ext cx="419100" cy="375285"/>
          </a:xfrm>
          <a:prstGeom prst="rect">
            <a:avLst/>
          </a:prstGeom>
          <a:solidFill>
            <a:schemeClr val="bg1">
              <a:lumMod val="95000"/>
            </a:schemeClr>
          </a:solidFill>
        </p:spPr>
      </p:pic>
      <p:pic>
        <p:nvPicPr>
          <p:cNvPr id="12" name="Picture 11" descr="letsmove.jpg"/>
          <p:cNvPicPr/>
          <p:nvPr/>
        </p:nvPicPr>
        <p:blipFill>
          <a:blip r:embed="rId5" cstate="print"/>
          <a:stretch>
            <a:fillRect/>
          </a:stretch>
        </p:blipFill>
        <p:spPr>
          <a:xfrm>
            <a:off x="4998720" y="6253797"/>
            <a:ext cx="518160" cy="356870"/>
          </a:xfrm>
          <a:prstGeom prst="rect">
            <a:avLst/>
          </a:prstGeom>
          <a:gradFill>
            <a:gsLst>
              <a:gs pos="0">
                <a:schemeClr val="bg2">
                  <a:lumMod val="75000"/>
                </a:schemeClr>
              </a:gs>
              <a:gs pos="50000">
                <a:schemeClr val="accent1">
                  <a:tint val="44500"/>
                  <a:satMod val="160000"/>
                </a:schemeClr>
              </a:gs>
              <a:gs pos="100000">
                <a:schemeClr val="accent1">
                  <a:tint val="23500"/>
                  <a:satMod val="160000"/>
                </a:schemeClr>
              </a:gs>
            </a:gsLst>
            <a:lin ang="5400000" scaled="0"/>
          </a:gradFill>
        </p:spPr>
      </p:pic>
    </p:spTree>
    <p:extLst>
      <p:ext uri="{BB962C8B-B14F-4D97-AF65-F5344CB8AC3E}">
        <p14:creationId xmlns:p14="http://schemas.microsoft.com/office/powerpoint/2010/main" val="4126248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Monetary Incentives - Steps</a:t>
            </a:r>
            <a:endParaRPr lang="en-US" dirty="0"/>
          </a:p>
        </p:txBody>
      </p:sp>
      <p:sp>
        <p:nvSpPr>
          <p:cNvPr id="3" name="Content Placeholder 2"/>
          <p:cNvSpPr>
            <a:spLocks noGrp="1"/>
          </p:cNvSpPr>
          <p:nvPr>
            <p:ph idx="1"/>
          </p:nvPr>
        </p:nvSpPr>
        <p:spPr/>
        <p:txBody>
          <a:bodyPr>
            <a:normAutofit/>
          </a:bodyPr>
          <a:lstStyle/>
          <a:p>
            <a:r>
              <a:rPr lang="en-US" dirty="0" smtClean="0"/>
              <a:t>1</a:t>
            </a:r>
            <a:r>
              <a:rPr lang="en-US" baseline="30000" dirty="0" smtClean="0"/>
              <a:t>st</a:t>
            </a:r>
            <a:r>
              <a:rPr lang="en-US" dirty="0" smtClean="0"/>
              <a:t> Step – IMPORTANT!</a:t>
            </a:r>
          </a:p>
          <a:p>
            <a:pPr lvl="1"/>
            <a:r>
              <a:rPr lang="en-US" dirty="0" smtClean="0"/>
              <a:t>Make sure record in SAM is correct and current</a:t>
            </a:r>
          </a:p>
          <a:p>
            <a:r>
              <a:rPr lang="en-US" dirty="0" smtClean="0"/>
              <a:t>2</a:t>
            </a:r>
            <a:r>
              <a:rPr lang="en-US" baseline="30000" dirty="0" smtClean="0"/>
              <a:t>nd</a:t>
            </a:r>
            <a:r>
              <a:rPr lang="en-US" dirty="0" smtClean="0"/>
              <a:t> Step</a:t>
            </a:r>
          </a:p>
          <a:p>
            <a:pPr lvl="1"/>
            <a:r>
              <a:rPr lang="en-US" dirty="0" smtClean="0"/>
              <a:t>Complete request for banking information</a:t>
            </a:r>
          </a:p>
          <a:p>
            <a:r>
              <a:rPr lang="en-US" dirty="0" smtClean="0"/>
              <a:t>New form!</a:t>
            </a:r>
          </a:p>
          <a:p>
            <a:pPr marL="365760" lvl="1" indent="0">
              <a:buNone/>
            </a:pPr>
            <a:r>
              <a:rPr lang="en-US" dirty="0" smtClean="0"/>
              <a:t> </a:t>
            </a:r>
            <a:endParaRPr lang="en-US" dirty="0"/>
          </a:p>
          <a:p>
            <a:pPr lvl="1"/>
            <a:endParaRPr lang="en-US" dirty="0"/>
          </a:p>
        </p:txBody>
      </p:sp>
    </p:spTree>
    <p:extLst>
      <p:ext uri="{BB962C8B-B14F-4D97-AF65-F5344CB8AC3E}">
        <p14:creationId xmlns:p14="http://schemas.microsoft.com/office/powerpoint/2010/main" val="1574588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Monetary Incentives</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57400" y="-902"/>
            <a:ext cx="5181600" cy="6858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1524000" y="914400"/>
            <a:ext cx="609600" cy="198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524000" y="1342445"/>
            <a:ext cx="609600" cy="198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6934200" y="1569719"/>
            <a:ext cx="609600" cy="198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1524000" y="1569719"/>
            <a:ext cx="609600" cy="198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524000" y="2507309"/>
            <a:ext cx="609600" cy="198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514600" y="3276600"/>
            <a:ext cx="609600" cy="198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0800000">
            <a:off x="6208643" y="3282894"/>
            <a:ext cx="609600" cy="198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1583635" y="4724400"/>
            <a:ext cx="609600" cy="198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83635" y="5105400"/>
            <a:ext cx="609600" cy="198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1570383" y="5402578"/>
            <a:ext cx="609600" cy="198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583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Monetary Incentives - Form</a:t>
            </a:r>
            <a:endParaRPr lang="en-US" dirty="0"/>
          </a:p>
        </p:txBody>
      </p:sp>
      <p:sp>
        <p:nvSpPr>
          <p:cNvPr id="3" name="Content Placeholder 2"/>
          <p:cNvSpPr>
            <a:spLocks noGrp="1"/>
          </p:cNvSpPr>
          <p:nvPr>
            <p:ph idx="1"/>
          </p:nvPr>
        </p:nvSpPr>
        <p:spPr/>
        <p:txBody>
          <a:bodyPr>
            <a:normAutofit/>
          </a:bodyPr>
          <a:lstStyle/>
          <a:p>
            <a:r>
              <a:rPr lang="en-US" dirty="0" smtClean="0"/>
              <a:t>SAM information is active/activated</a:t>
            </a:r>
          </a:p>
          <a:p>
            <a:r>
              <a:rPr lang="en-US" dirty="0" smtClean="0"/>
              <a:t>Send form to USDA/FNS TN staff</a:t>
            </a:r>
          </a:p>
          <a:p>
            <a:r>
              <a:rPr lang="en-US" dirty="0" smtClean="0"/>
              <a:t>Form is checked</a:t>
            </a:r>
          </a:p>
          <a:p>
            <a:r>
              <a:rPr lang="en-US" dirty="0"/>
              <a:t>Form assigned an internal </a:t>
            </a:r>
          </a:p>
          <a:p>
            <a:pPr marL="0" indent="0">
              <a:buNone/>
            </a:pPr>
            <a:r>
              <a:rPr lang="en-US" dirty="0"/>
              <a:t>number with dollar amount</a:t>
            </a:r>
          </a:p>
          <a:p>
            <a:r>
              <a:rPr lang="en-US" dirty="0" smtClean="0"/>
              <a:t>Request for payment</a:t>
            </a:r>
          </a:p>
          <a:p>
            <a:pPr marL="0" indent="0">
              <a:buNone/>
            </a:pPr>
            <a:endParaRPr lang="en-US" dirty="0" smtClean="0"/>
          </a:p>
        </p:txBody>
      </p:sp>
      <p:pic>
        <p:nvPicPr>
          <p:cNvPr id="6147" name="Picture 3" descr="C:\Users\ehorry\AppData\Local\Microsoft\Windows\Temporary Internet Files\Content.IE5\V9GU187N\check-mark-gu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0358" y="3657600"/>
            <a:ext cx="2377141" cy="218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425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Money Poll</a:t>
            </a:r>
            <a:endParaRPr lang="en-US" dirty="0"/>
          </a:p>
        </p:txBody>
      </p:sp>
      <p:sp>
        <p:nvSpPr>
          <p:cNvPr id="3" name="Content Placeholder 2"/>
          <p:cNvSpPr>
            <a:spLocks noGrp="1"/>
          </p:cNvSpPr>
          <p:nvPr>
            <p:ph idx="1"/>
          </p:nvPr>
        </p:nvSpPr>
        <p:spPr/>
        <p:txBody>
          <a:bodyPr>
            <a:normAutofit/>
          </a:bodyPr>
          <a:lstStyle/>
          <a:p>
            <a:r>
              <a:rPr lang="en-US" dirty="0" smtClean="0"/>
              <a:t>How many business days does it typically take on average for the payment to show in districts’ account once the funds officer submits request for payment?</a:t>
            </a:r>
          </a:p>
        </p:txBody>
      </p:sp>
      <p:pic>
        <p:nvPicPr>
          <p:cNvPr id="7171" name="Picture 3" descr="C:\Users\ehorry\AppData\Local\Microsoft\Windows\Temporary Internet Files\Content.IE5\VO5JN0F0\money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038600"/>
            <a:ext cx="2437027" cy="180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900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Answer</a:t>
            </a:r>
            <a:endParaRPr lang="en-US" dirty="0"/>
          </a:p>
        </p:txBody>
      </p:sp>
      <p:sp>
        <p:nvSpPr>
          <p:cNvPr id="3" name="Content Placeholder 2"/>
          <p:cNvSpPr>
            <a:spLocks noGrp="1"/>
          </p:cNvSpPr>
          <p:nvPr>
            <p:ph idx="1"/>
          </p:nvPr>
        </p:nvSpPr>
        <p:spPr/>
        <p:txBody>
          <a:bodyPr>
            <a:normAutofit/>
          </a:bodyPr>
          <a:lstStyle/>
          <a:p>
            <a:pPr marL="0" indent="0" algn="ctr">
              <a:buNone/>
            </a:pPr>
            <a:r>
              <a:rPr lang="en-US" sz="6000" dirty="0" smtClean="0"/>
              <a:t>10 business days</a:t>
            </a:r>
          </a:p>
        </p:txBody>
      </p:sp>
      <p:sp>
        <p:nvSpPr>
          <p:cNvPr id="4" name="Cloud 3"/>
          <p:cNvSpPr/>
          <p:nvPr/>
        </p:nvSpPr>
        <p:spPr>
          <a:xfrm>
            <a:off x="1981200" y="3276600"/>
            <a:ext cx="5486400" cy="2438400"/>
          </a:xfrm>
          <a:prstGeom prst="clou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390900" y="3733800"/>
            <a:ext cx="2667000" cy="369332"/>
          </a:xfrm>
          <a:prstGeom prst="rect">
            <a:avLst/>
          </a:prstGeom>
          <a:noFill/>
        </p:spPr>
        <p:txBody>
          <a:bodyPr wrap="square" rtlCol="0">
            <a:spAutoFit/>
          </a:bodyPr>
          <a:lstStyle/>
          <a:p>
            <a:pPr algn="ctr"/>
            <a:r>
              <a:rPr lang="en-US" dirty="0" smtClean="0"/>
              <a:t>MONEY TRUTH CLOUD</a:t>
            </a:r>
            <a:endParaRPr lang="en-US" dirty="0"/>
          </a:p>
        </p:txBody>
      </p:sp>
      <p:sp>
        <p:nvSpPr>
          <p:cNvPr id="6" name="TextBox 5"/>
          <p:cNvSpPr txBox="1"/>
          <p:nvPr/>
        </p:nvSpPr>
        <p:spPr>
          <a:xfrm>
            <a:off x="2971800" y="4267200"/>
            <a:ext cx="3581400" cy="646331"/>
          </a:xfrm>
          <a:prstGeom prst="rect">
            <a:avLst/>
          </a:prstGeom>
          <a:solidFill>
            <a:schemeClr val="bg1"/>
          </a:solidFill>
        </p:spPr>
        <p:txBody>
          <a:bodyPr wrap="square" rtlCol="0">
            <a:spAutoFit/>
          </a:bodyPr>
          <a:lstStyle/>
          <a:p>
            <a:pPr algn="ctr"/>
            <a:r>
              <a:rPr lang="en-US" dirty="0" smtClean="0"/>
              <a:t>“About 60% of documents we get back have no issues.”</a:t>
            </a:r>
            <a:endParaRPr lang="en-US" dirty="0"/>
          </a:p>
        </p:txBody>
      </p:sp>
    </p:spTree>
    <p:extLst>
      <p:ext uri="{BB962C8B-B14F-4D97-AF65-F5344CB8AC3E}">
        <p14:creationId xmlns:p14="http://schemas.microsoft.com/office/powerpoint/2010/main" val="345649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Monetary Incentives –                The Funds</a:t>
            </a:r>
            <a:endParaRPr lang="en-US" dirty="0"/>
          </a:p>
        </p:txBody>
      </p:sp>
      <p:sp>
        <p:nvSpPr>
          <p:cNvPr id="4" name="Content Placeholder 2"/>
          <p:cNvSpPr>
            <a:spLocks noGrp="1"/>
          </p:cNvSpPr>
          <p:nvPr>
            <p:ph idx="1"/>
          </p:nvPr>
        </p:nvSpPr>
        <p:spPr>
          <a:xfrm>
            <a:off x="1447800" y="2149364"/>
            <a:ext cx="6196405" cy="3794236"/>
          </a:xfrm>
        </p:spPr>
        <p:txBody>
          <a:bodyPr>
            <a:normAutofit fontScale="85000" lnSpcReduction="20000"/>
          </a:bodyPr>
          <a:lstStyle/>
          <a:p>
            <a:r>
              <a:rPr lang="en-US" dirty="0" smtClean="0"/>
              <a:t>Email from TN staff</a:t>
            </a:r>
          </a:p>
          <a:p>
            <a:r>
              <a:rPr lang="en-US" dirty="0" smtClean="0"/>
              <a:t>School versus District</a:t>
            </a:r>
          </a:p>
          <a:p>
            <a:pPr lvl="1">
              <a:buFont typeface="Arial" panose="020B0604020202020204" pitchFamily="34" charset="0"/>
              <a:buChar char="•"/>
            </a:pPr>
            <a:r>
              <a:rPr lang="en-US" dirty="0" smtClean="0"/>
              <a:t>Internal transfer from general account </a:t>
            </a:r>
            <a:r>
              <a:rPr lang="en-US" dirty="0" smtClean="0">
                <a:sym typeface="Wingdings" panose="05000000000000000000" pitchFamily="2" charset="2"/>
              </a:rPr>
              <a:t> school food service account</a:t>
            </a:r>
            <a:endParaRPr lang="en-US" dirty="0" smtClean="0"/>
          </a:p>
          <a:p>
            <a:r>
              <a:rPr lang="en-US" dirty="0" smtClean="0"/>
              <a:t>Use of funds</a:t>
            </a:r>
          </a:p>
          <a:p>
            <a:pPr lvl="1">
              <a:buFont typeface="Arial" panose="020B0604020202020204" pitchFamily="34" charset="0"/>
              <a:buChar char="•"/>
            </a:pPr>
            <a:r>
              <a:rPr lang="en-US" dirty="0" smtClean="0"/>
              <a:t>“All HUSSC award monies must be deposited into the nonprofit school food service account and used for allowable expenses under that account.”</a:t>
            </a:r>
          </a:p>
          <a:p>
            <a:pPr lvl="2">
              <a:buFont typeface="Courier New" panose="02070309020205020404" pitchFamily="49" charset="0"/>
              <a:buChar char="o"/>
            </a:pPr>
            <a:r>
              <a:rPr lang="en-US" dirty="0" smtClean="0"/>
              <a:t>Allowable Expenses – District Determined</a:t>
            </a:r>
          </a:p>
          <a:p>
            <a:pPr lvl="3">
              <a:buFont typeface="Courier New" panose="02070309020205020404" pitchFamily="49" charset="0"/>
              <a:buChar char="o"/>
            </a:pPr>
            <a:r>
              <a:rPr lang="en-US" dirty="0" smtClean="0"/>
              <a:t>Examples (food service/cafeteria equipment/improvements; SL supplies; nutrition education promotion*)	</a:t>
            </a:r>
          </a:p>
          <a:p>
            <a:pPr lvl="2">
              <a:buFont typeface="Courier New" panose="02070309020205020404" pitchFamily="49" charset="0"/>
              <a:buChar char="o"/>
            </a:pPr>
            <a:r>
              <a:rPr lang="en-US" dirty="0" smtClean="0"/>
              <a:t>Cost Principles</a:t>
            </a:r>
          </a:p>
          <a:p>
            <a:pPr lvl="3">
              <a:buFont typeface="Wingdings" panose="05000000000000000000" pitchFamily="2" charset="2"/>
              <a:buChar char="v"/>
            </a:pPr>
            <a:r>
              <a:rPr lang="en-US" dirty="0" smtClean="0"/>
              <a:t>2 CFR Part 225/OMB Circular A-87</a:t>
            </a:r>
          </a:p>
          <a:p>
            <a:pPr lvl="3">
              <a:buFont typeface="Wingdings" panose="05000000000000000000" pitchFamily="2" charset="2"/>
              <a:buChar char="v"/>
            </a:pPr>
            <a:r>
              <a:rPr lang="en-US" dirty="0" smtClean="0"/>
              <a:t>2 CFR Part 230/OMB Circular A-122 </a:t>
            </a:r>
          </a:p>
        </p:txBody>
      </p:sp>
      <p:sp>
        <p:nvSpPr>
          <p:cNvPr id="3" name="Explosion 2 2"/>
          <p:cNvSpPr/>
          <p:nvPr/>
        </p:nvSpPr>
        <p:spPr>
          <a:xfrm>
            <a:off x="4191000" y="2057400"/>
            <a:ext cx="1524000" cy="4572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48200" y="2149364"/>
            <a:ext cx="838200" cy="307777"/>
          </a:xfrm>
          <a:prstGeom prst="rect">
            <a:avLst/>
          </a:prstGeom>
          <a:noFill/>
        </p:spPr>
        <p:txBody>
          <a:bodyPr wrap="square" rtlCol="0">
            <a:spAutoFit/>
          </a:bodyPr>
          <a:lstStyle/>
          <a:p>
            <a:r>
              <a:rPr lang="en-US" sz="1400" b="1" dirty="0" smtClean="0"/>
              <a:t>NEW</a:t>
            </a:r>
            <a:endParaRPr lang="en-US" sz="1400" b="1" dirty="0"/>
          </a:p>
        </p:txBody>
      </p:sp>
    </p:spTree>
    <p:extLst>
      <p:ext uri="{BB962C8B-B14F-4D97-AF65-F5344CB8AC3E}">
        <p14:creationId xmlns:p14="http://schemas.microsoft.com/office/powerpoint/2010/main" val="2000397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199748"/>
            <a:ext cx="1143000" cy="1457851"/>
          </a:xfrm>
          <a:prstGeom prst="rect">
            <a:avLst/>
          </a:prstGeom>
          <a:noFill/>
          <a:ln>
            <a:solidFill>
              <a:schemeClr val="tx1"/>
            </a:solidFill>
          </a:ln>
        </p:spPr>
      </p:pic>
      <p:sp>
        <p:nvSpPr>
          <p:cNvPr id="2" name="Title 1"/>
          <p:cNvSpPr>
            <a:spLocks noGrp="1"/>
          </p:cNvSpPr>
          <p:nvPr>
            <p:ph type="title"/>
          </p:nvPr>
        </p:nvSpPr>
        <p:spPr/>
        <p:txBody>
          <a:bodyPr>
            <a:normAutofit fontScale="90000"/>
          </a:bodyPr>
          <a:lstStyle/>
          <a:p>
            <a:r>
              <a:rPr lang="en-US" dirty="0" smtClean="0"/>
              <a:t>Monetary Incentives – Visual</a:t>
            </a:r>
            <a:endParaRPr lang="en-US" dirty="0"/>
          </a:p>
        </p:txBody>
      </p:sp>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1947793"/>
            <a:ext cx="1165860" cy="1517650"/>
          </a:xfrm>
          <a:prstGeom prst="rect">
            <a:avLst/>
          </a:prstGeom>
          <a:noFill/>
          <a:ln>
            <a:solidFill>
              <a:schemeClr val="tx1"/>
            </a:solidFill>
          </a:ln>
        </p:spPr>
      </p:pic>
      <p:sp>
        <p:nvSpPr>
          <p:cNvPr id="8" name="Right Arrow 7"/>
          <p:cNvSpPr/>
          <p:nvPr/>
        </p:nvSpPr>
        <p:spPr>
          <a:xfrm>
            <a:off x="3352800" y="2706618"/>
            <a:ext cx="457200" cy="2437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5" name="Picture 3" descr="C:\Users\ehorry\AppData\Local\Microsoft\Windows\Temporary Internet Files\Content.Outlook\REGHE5K1\HUSSC-Gold-of-Distinction-Bann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8600" y="2584760"/>
            <a:ext cx="1946910" cy="487432"/>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p:cNvSpPr/>
          <p:nvPr/>
        </p:nvSpPr>
        <p:spPr>
          <a:xfrm>
            <a:off x="6172200" y="2702442"/>
            <a:ext cx="457200" cy="2437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1800" y="1944479"/>
            <a:ext cx="1231265" cy="1684020"/>
          </a:xfrm>
          <a:prstGeom prst="rect">
            <a:avLst/>
          </a:prstGeom>
          <a:noFill/>
          <a:ln>
            <a:solidFill>
              <a:schemeClr val="tx1"/>
            </a:solidFill>
          </a:ln>
        </p:spPr>
      </p:pic>
      <p:sp>
        <p:nvSpPr>
          <p:cNvPr id="13" name="Right Arrow 12"/>
          <p:cNvSpPr/>
          <p:nvPr/>
        </p:nvSpPr>
        <p:spPr>
          <a:xfrm rot="9618610">
            <a:off x="6124630" y="3544632"/>
            <a:ext cx="457200" cy="2437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5400000">
            <a:off x="7168832" y="3962400"/>
            <a:ext cx="457200" cy="2437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324600" y="4419600"/>
            <a:ext cx="1695091" cy="369332"/>
          </a:xfrm>
          <a:prstGeom prst="rect">
            <a:avLst/>
          </a:prstGeom>
          <a:solidFill>
            <a:srgbClr val="FFFF00"/>
          </a:solidFill>
        </p:spPr>
        <p:txBody>
          <a:bodyPr wrap="square" rtlCol="0">
            <a:spAutoFit/>
          </a:bodyPr>
          <a:lstStyle/>
          <a:p>
            <a:pPr algn="ctr"/>
            <a:r>
              <a:rPr lang="en-US" b="1" dirty="0" smtClean="0"/>
              <a:t>SAM = FMMI</a:t>
            </a:r>
            <a:endParaRPr lang="en-US" b="1" dirty="0"/>
          </a:p>
        </p:txBody>
      </p:sp>
      <p:sp>
        <p:nvSpPr>
          <p:cNvPr id="16" name="TextBox 15"/>
          <p:cNvSpPr txBox="1"/>
          <p:nvPr/>
        </p:nvSpPr>
        <p:spPr>
          <a:xfrm>
            <a:off x="3962401" y="3714926"/>
            <a:ext cx="2056240" cy="369332"/>
          </a:xfrm>
          <a:prstGeom prst="rect">
            <a:avLst/>
          </a:prstGeom>
          <a:solidFill>
            <a:srgbClr val="FFFF00"/>
          </a:solidFill>
        </p:spPr>
        <p:txBody>
          <a:bodyPr wrap="square" rtlCol="0">
            <a:spAutoFit/>
          </a:bodyPr>
          <a:lstStyle/>
          <a:p>
            <a:pPr algn="ctr"/>
            <a:r>
              <a:rPr lang="en-US" b="1" dirty="0" smtClean="0"/>
              <a:t>SAM + FMMI = </a:t>
            </a:r>
            <a:r>
              <a:rPr lang="en-US" b="1" dirty="0" smtClean="0">
                <a:sym typeface="Wingdings" panose="05000000000000000000" pitchFamily="2" charset="2"/>
              </a:rPr>
              <a:t></a:t>
            </a:r>
            <a:endParaRPr lang="en-US" b="1" dirty="0"/>
          </a:p>
        </p:txBody>
      </p:sp>
      <p:sp>
        <p:nvSpPr>
          <p:cNvPr id="17" name="Right Arrow 16"/>
          <p:cNvSpPr/>
          <p:nvPr/>
        </p:nvSpPr>
        <p:spPr>
          <a:xfrm rot="5400000">
            <a:off x="4711653" y="4297742"/>
            <a:ext cx="457200" cy="2437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5400000">
            <a:off x="7175589" y="4983542"/>
            <a:ext cx="457200" cy="2437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8" name="Picture 6" descr="C:\Users\ehorry\AppData\Local\Microsoft\Windows\Temporary Internet Files\Content.IE5\G7O0ONW1\money_sign[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09851" y="5390322"/>
            <a:ext cx="588676" cy="844550"/>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C:\Users\ehorry\AppData\Local\Microsoft\Windows\Temporary Internet Files\Content.IE5\VO5JN0F0\detective[1].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330128" y="4846772"/>
            <a:ext cx="1220249" cy="1220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47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195"/>
                                        </p:tgtEl>
                                        <p:attrNameLst>
                                          <p:attrName>style.visibility</p:attrName>
                                        </p:attrNameLst>
                                      </p:cBhvr>
                                      <p:to>
                                        <p:strVal val="visible"/>
                                      </p:to>
                                    </p:set>
                                    <p:animEffect transition="in" filter="fade">
                                      <p:cBhvr>
                                        <p:cTn id="26" dur="500"/>
                                        <p:tgtEl>
                                          <p:spTgt spid="819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2000"/>
                                        <p:tgtEl>
                                          <p:spTgt spid="9"/>
                                        </p:tgtEl>
                                      </p:cBhvr>
                                    </p:animEffect>
                                    <p:anim calcmode="lin" valueType="num">
                                      <p:cBhvr>
                                        <p:cTn id="54" dur="2000" fill="hold"/>
                                        <p:tgtEl>
                                          <p:spTgt spid="9"/>
                                        </p:tgtEl>
                                        <p:attrNameLst>
                                          <p:attrName>ppt_w</p:attrName>
                                        </p:attrNameLst>
                                      </p:cBhvr>
                                      <p:tavLst>
                                        <p:tav tm="0" fmla="#ppt_w*sin(2.5*pi*$)">
                                          <p:val>
                                            <p:fltVal val="0"/>
                                          </p:val>
                                        </p:tav>
                                        <p:tav tm="100000">
                                          <p:val>
                                            <p:fltVal val="1"/>
                                          </p:val>
                                        </p:tav>
                                      </p:tavLst>
                                    </p:anim>
                                    <p:anim calcmode="lin" valueType="num">
                                      <p:cBhvr>
                                        <p:cTn id="55"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8198"/>
                                        </p:tgtEl>
                                        <p:attrNameLst>
                                          <p:attrName>style.visibility</p:attrName>
                                        </p:attrNameLst>
                                      </p:cBhvr>
                                      <p:to>
                                        <p:strVal val="visible"/>
                                      </p:to>
                                    </p:set>
                                    <p:animEffect transition="in" filter="fade">
                                      <p:cBhvr>
                                        <p:cTn id="67" dur="1000"/>
                                        <p:tgtEl>
                                          <p:spTgt spid="8198"/>
                                        </p:tgtEl>
                                      </p:cBhvr>
                                    </p:animEffect>
                                    <p:anim calcmode="lin" valueType="num">
                                      <p:cBhvr>
                                        <p:cTn id="68" dur="1000" fill="hold"/>
                                        <p:tgtEl>
                                          <p:spTgt spid="8198"/>
                                        </p:tgtEl>
                                        <p:attrNameLst>
                                          <p:attrName>ppt_x</p:attrName>
                                        </p:attrNameLst>
                                      </p:cBhvr>
                                      <p:tavLst>
                                        <p:tav tm="0">
                                          <p:val>
                                            <p:strVal val="#ppt_x"/>
                                          </p:val>
                                        </p:tav>
                                        <p:tav tm="100000">
                                          <p:val>
                                            <p:strVal val="#ppt_x"/>
                                          </p:val>
                                        </p:tav>
                                      </p:tavLst>
                                    </p:anim>
                                    <p:anim calcmode="lin" valueType="num">
                                      <p:cBhvr>
                                        <p:cTn id="69" dur="1000" fill="hold"/>
                                        <p:tgtEl>
                                          <p:spTgt spid="8198"/>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Effect transition="in" filter="fade">
                                      <p:cBhvr>
                                        <p:cTn id="76" dur="500"/>
                                        <p:tgtEl>
                                          <p:spTgt spid="13"/>
                                        </p:tgtEl>
                                      </p:cBhvr>
                                    </p:animEffect>
                                  </p:childTnLst>
                                </p:cTn>
                              </p:par>
                            </p:childTnLst>
                          </p:cTn>
                        </p:par>
                      </p:childTnLst>
                    </p:cTn>
                  </p:par>
                  <p:par>
                    <p:cTn id="77" fill="hold">
                      <p:stCondLst>
                        <p:cond delay="indefinite"/>
                      </p:stCondLst>
                      <p:childTnLst>
                        <p:par>
                          <p:cTn id="78" fill="hold">
                            <p:stCondLst>
                              <p:cond delay="0"/>
                            </p:stCondLst>
                            <p:childTnLst>
                              <p:par>
                                <p:cTn id="79" presetID="45" presetClass="entr" presetSubtype="0"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2000"/>
                                        <p:tgtEl>
                                          <p:spTgt spid="16"/>
                                        </p:tgtEl>
                                      </p:cBhvr>
                                    </p:animEffect>
                                    <p:anim calcmode="lin" valueType="num">
                                      <p:cBhvr>
                                        <p:cTn id="82" dur="2000" fill="hold"/>
                                        <p:tgtEl>
                                          <p:spTgt spid="16"/>
                                        </p:tgtEl>
                                        <p:attrNameLst>
                                          <p:attrName>ppt_w</p:attrName>
                                        </p:attrNameLst>
                                      </p:cBhvr>
                                      <p:tavLst>
                                        <p:tav tm="0" fmla="#ppt_w*sin(2.5*pi*$)">
                                          <p:val>
                                            <p:fltVal val="0"/>
                                          </p:val>
                                        </p:tav>
                                        <p:tav tm="100000">
                                          <p:val>
                                            <p:fltVal val="1"/>
                                          </p:val>
                                        </p:tav>
                                      </p:tavLst>
                                    </p:anim>
                                    <p:anim calcmode="lin" valueType="num">
                                      <p:cBhvr>
                                        <p:cTn id="83"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childTnLst>
                    </p:cTn>
                  </p:par>
                  <p:par>
                    <p:cTn id="91" fill="hold">
                      <p:stCondLst>
                        <p:cond delay="indefinite"/>
                      </p:stCondLst>
                      <p:childTnLst>
                        <p:par>
                          <p:cTn id="92" fill="hold">
                            <p:stCondLst>
                              <p:cond delay="0"/>
                            </p:stCondLst>
                            <p:childTnLst>
                              <p:par>
                                <p:cTn id="93" presetID="6" presetClass="emph" presetSubtype="0" fill="hold" nodeType="clickEffect">
                                  <p:stCondLst>
                                    <p:cond delay="0"/>
                                  </p:stCondLst>
                                  <p:childTnLst>
                                    <p:animScale>
                                      <p:cBhvr>
                                        <p:cTn id="94" dur="2000" fill="hold"/>
                                        <p:tgtEl>
                                          <p:spTgt spid="819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14" grpId="0" animBg="1"/>
      <p:bldP spid="9"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Monetary Incentives - Issues</a:t>
            </a:r>
            <a:endParaRPr lang="en-US" dirty="0"/>
          </a:p>
        </p:txBody>
      </p:sp>
      <p:sp>
        <p:nvSpPr>
          <p:cNvPr id="4" name="Content Placeholder 2"/>
          <p:cNvSpPr>
            <a:spLocks noGrp="1"/>
          </p:cNvSpPr>
          <p:nvPr>
            <p:ph idx="1"/>
          </p:nvPr>
        </p:nvSpPr>
        <p:spPr/>
        <p:txBody>
          <a:bodyPr>
            <a:normAutofit/>
          </a:bodyPr>
          <a:lstStyle/>
          <a:p>
            <a:r>
              <a:rPr lang="en-US" dirty="0" smtClean="0"/>
              <a:t>#1 Reason: SAM record is expired</a:t>
            </a:r>
          </a:p>
          <a:p>
            <a:r>
              <a:rPr lang="en-US" dirty="0" smtClean="0"/>
              <a:t>Information provided is not accurate</a:t>
            </a:r>
          </a:p>
          <a:p>
            <a:r>
              <a:rPr lang="en-US" dirty="0" smtClean="0"/>
              <a:t>Changes to banking information</a:t>
            </a:r>
          </a:p>
          <a:p>
            <a:r>
              <a:rPr lang="en-US" dirty="0" smtClean="0"/>
              <a:t>Federal offset – garnishment</a:t>
            </a:r>
          </a:p>
          <a:p>
            <a:pPr marL="0" indent="0">
              <a:buNone/>
            </a:pPr>
            <a:endParaRPr lang="en-US" dirty="0" smtClean="0"/>
          </a:p>
          <a:p>
            <a:pPr marL="0" indent="0" algn="ctr">
              <a:buNone/>
            </a:pPr>
            <a:r>
              <a:rPr lang="en-US" b="1" i="1" dirty="0" smtClean="0">
                <a:solidFill>
                  <a:schemeClr val="accent4">
                    <a:lumMod val="75000"/>
                  </a:schemeClr>
                </a:solidFill>
              </a:rPr>
              <a:t>$ Email for Inquiries or Status Updates $</a:t>
            </a:r>
          </a:p>
        </p:txBody>
      </p:sp>
    </p:spTree>
    <p:extLst>
      <p:ext uri="{BB962C8B-B14F-4D97-AF65-F5344CB8AC3E}">
        <p14:creationId xmlns:p14="http://schemas.microsoft.com/office/powerpoint/2010/main" val="2160040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Monetary Incentives</a:t>
            </a:r>
            <a:endParaRPr lang="en-US" dirty="0"/>
          </a:p>
        </p:txBody>
      </p:sp>
      <p:sp>
        <p:nvSpPr>
          <p:cNvPr id="4" name="Content Placeholder 2"/>
          <p:cNvSpPr>
            <a:spLocks noGrp="1"/>
          </p:cNvSpPr>
          <p:nvPr>
            <p:ph idx="1"/>
          </p:nvPr>
        </p:nvSpPr>
        <p:spPr>
          <a:xfrm>
            <a:off x="1524000" y="2122394"/>
            <a:ext cx="6445432" cy="3603812"/>
          </a:xfrm>
        </p:spPr>
        <p:txBody>
          <a:bodyPr>
            <a:normAutofit/>
          </a:bodyPr>
          <a:lstStyle/>
          <a:p>
            <a:r>
              <a:rPr lang="en-US" dirty="0" smtClean="0"/>
              <a:t>How to account or code funds for accounting or auditing purposes:</a:t>
            </a:r>
          </a:p>
          <a:p>
            <a:pPr lvl="1">
              <a:buFont typeface="Arial" panose="020B0604020202020204" pitchFamily="34" charset="0"/>
              <a:buChar char="•"/>
            </a:pPr>
            <a:r>
              <a:rPr lang="en-US" dirty="0" smtClean="0"/>
              <a:t>CFDA#: 10.574  Team Nutrition Grants</a:t>
            </a:r>
          </a:p>
        </p:txBody>
      </p:sp>
      <p:pic>
        <p:nvPicPr>
          <p:cNvPr id="1027" name="Picture 3" descr="C:\Users\ehorry\AppData\Local\Microsoft\Windows\Temporary Internet Files\Content.IE5\V9GU187N\checklis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0475" y="3807233"/>
            <a:ext cx="2418439" cy="1813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279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Us!</a:t>
            </a:r>
            <a:endParaRPr lang="en-US" dirty="0"/>
          </a:p>
        </p:txBody>
      </p:sp>
      <p:sp>
        <p:nvSpPr>
          <p:cNvPr id="4" name="Content Placeholder 3"/>
          <p:cNvSpPr>
            <a:spLocks noGrp="1"/>
          </p:cNvSpPr>
          <p:nvPr>
            <p:ph sz="quarter" idx="13"/>
          </p:nvPr>
        </p:nvSpPr>
        <p:spPr>
          <a:xfrm rot="228236">
            <a:off x="3453552" y="5185756"/>
            <a:ext cx="3320027" cy="850393"/>
          </a:xfrm>
        </p:spPr>
        <p:txBody>
          <a:bodyPr>
            <a:normAutofit/>
          </a:bodyPr>
          <a:lstStyle/>
          <a:p>
            <a:r>
              <a:rPr lang="en-US" dirty="0" smtClean="0"/>
              <a:t>Ebony James, MS, RD</a:t>
            </a:r>
            <a:r>
              <a:rPr lang="en-US" dirty="0" smtClean="0"/>
              <a:t>		</a:t>
            </a:r>
            <a:endParaRPr lang="en-US" dirty="0"/>
          </a:p>
        </p:txBody>
      </p:sp>
      <p:sp>
        <p:nvSpPr>
          <p:cNvPr id="5" name="Content Placeholder 4"/>
          <p:cNvSpPr>
            <a:spLocks noGrp="1"/>
          </p:cNvSpPr>
          <p:nvPr>
            <p:ph sz="quarter" idx="14"/>
          </p:nvPr>
        </p:nvSpPr>
        <p:spPr>
          <a:xfrm rot="287061">
            <a:off x="5219232" y="2133200"/>
            <a:ext cx="3032760" cy="547687"/>
          </a:xfrm>
        </p:spPr>
        <p:txBody>
          <a:bodyPr/>
          <a:lstStyle/>
          <a:p>
            <a:r>
              <a:rPr lang="en-US" dirty="0" smtClean="0"/>
              <a:t>Darrick Butler, </a:t>
            </a:r>
            <a:r>
              <a:rPr lang="en-US" dirty="0" smtClean="0"/>
              <a:t>BS</a:t>
            </a:r>
            <a:endParaRPr lang="en-US" dirty="0" smtClean="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37971">
            <a:off x="6356722" y="3058642"/>
            <a:ext cx="1139825" cy="11398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211932"/>
            <a:ext cx="3276600" cy="1217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579399">
            <a:off x="4047141" y="3709551"/>
            <a:ext cx="1717492" cy="962816"/>
          </a:xfrm>
          <a:prstGeom prst="rect">
            <a:avLst/>
          </a:prstGeom>
          <a:ln w="41275">
            <a:solidFill>
              <a:schemeClr val="tx1"/>
            </a:solidFill>
          </a:ln>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0375">
            <a:off x="1926272" y="3048000"/>
            <a:ext cx="1557656" cy="1668724"/>
          </a:xfrm>
          <a:prstGeom prst="rect">
            <a:avLst/>
          </a:prstGeom>
          <a:ln w="41275">
            <a:solidFill>
              <a:schemeClr val="tx1"/>
            </a:solidFill>
          </a:ln>
        </p:spPr>
      </p:pic>
    </p:spTree>
    <p:extLst>
      <p:ext uri="{BB962C8B-B14F-4D97-AF65-F5344CB8AC3E}">
        <p14:creationId xmlns:p14="http://schemas.microsoft.com/office/powerpoint/2010/main" val="259119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Objective</a:t>
            </a:r>
            <a:endParaRPr lang="en-US" dirty="0"/>
          </a:p>
        </p:txBody>
      </p:sp>
      <p:sp>
        <p:nvSpPr>
          <p:cNvPr id="9" name="Text Placeholder 8"/>
          <p:cNvSpPr>
            <a:spLocks noGrp="1"/>
          </p:cNvSpPr>
          <p:nvPr>
            <p:ph idx="1"/>
          </p:nvPr>
        </p:nvSpPr>
        <p:spPr/>
        <p:txBody>
          <a:bodyPr>
            <a:normAutofit/>
          </a:bodyPr>
          <a:lstStyle/>
          <a:p>
            <a:r>
              <a:rPr lang="en-US" dirty="0"/>
              <a:t>At the end of this Webinar, participants will be able </a:t>
            </a:r>
            <a:r>
              <a:rPr lang="en-US" dirty="0" smtClean="0"/>
              <a:t>to:</a:t>
            </a:r>
          </a:p>
          <a:p>
            <a:pPr marL="342900" indent="-342900">
              <a:buFont typeface="Arial" panose="020B0604020202020204" pitchFamily="34" charset="0"/>
              <a:buChar char="•"/>
            </a:pPr>
            <a:r>
              <a:rPr lang="en-US" dirty="0" smtClean="0"/>
              <a:t>Describe the status of HUSSC: SL award process</a:t>
            </a:r>
          </a:p>
          <a:p>
            <a:pPr marL="342900" indent="-342900">
              <a:buFont typeface="Arial" panose="020B0604020202020204" pitchFamily="34" charset="0"/>
              <a:buChar char="•"/>
            </a:pPr>
            <a:r>
              <a:rPr lang="en-US" dirty="0" smtClean="0"/>
              <a:t>Conduct and assist with training on the HUSSC: SL award process</a:t>
            </a:r>
          </a:p>
          <a:p>
            <a:pPr marL="342900" indent="-342900">
              <a:buFont typeface="Arial" panose="020B0604020202020204" pitchFamily="34" charset="0"/>
              <a:buChar char="•"/>
            </a:pPr>
            <a:r>
              <a:rPr lang="en-US" dirty="0" smtClean="0"/>
              <a:t>Provide applicants with tips to receive their HUSSC: SL monetary incentive efficiently</a:t>
            </a:r>
          </a:p>
        </p:txBody>
      </p:sp>
    </p:spTree>
    <p:extLst>
      <p:ext uri="{BB962C8B-B14F-4D97-AF65-F5344CB8AC3E}">
        <p14:creationId xmlns:p14="http://schemas.microsoft.com/office/powerpoint/2010/main" val="411580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wheel(1)">
                                      <p:cBhvr>
                                        <p:cTn id="10" dur="2000"/>
                                        <p:tgtEl>
                                          <p:spTgt spid="9">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wheel(1)">
                                      <p:cBhvr>
                                        <p:cTn id="13" dur="2000"/>
                                        <p:tgtEl>
                                          <p:spTgt spid="9">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wheel(1)">
                                      <p:cBhvr>
                                        <p:cTn id="16"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a:t>
            </a:r>
            <a:endParaRPr lang="en-US" dirty="0"/>
          </a:p>
        </p:txBody>
      </p:sp>
      <p:pic>
        <p:nvPicPr>
          <p:cNvPr id="9218" name="Picture 2" descr="C:\Users\ehorry\AppData\Local\Microsoft\Windows\Temporary Internet Files\Content.IE5\1KK4QZ1C\question_mark_serious_thinker_500_clr[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981200"/>
            <a:ext cx="3048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5688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381000" y="1295400"/>
            <a:ext cx="8458200" cy="4419600"/>
          </a:xfrm>
        </p:spPr>
        <p:txBody>
          <a:bodyPr>
            <a:normAutofit fontScale="92500" lnSpcReduction="10000"/>
          </a:bodyPr>
          <a:lstStyle/>
          <a:p>
            <a:pPr marL="0" indent="0">
              <a:buNone/>
            </a:pPr>
            <a:r>
              <a:rPr lang="en-US" b="1" dirty="0" smtClean="0"/>
              <a:t>HUSSC: SL Monetary Incentives Contacts: </a:t>
            </a:r>
          </a:p>
          <a:p>
            <a:pPr marL="0" indent="0">
              <a:buNone/>
            </a:pPr>
            <a:r>
              <a:rPr lang="en-US" b="1" dirty="0" smtClean="0"/>
              <a:t>Darrick Butler, BS</a:t>
            </a:r>
          </a:p>
          <a:p>
            <a:pPr marL="0" indent="0">
              <a:buNone/>
            </a:pPr>
            <a:r>
              <a:rPr lang="en-US" dirty="0" smtClean="0">
                <a:hlinkClick r:id="rId3"/>
              </a:rPr>
              <a:t>Darrick.Butler@fns.usda.gov</a:t>
            </a:r>
            <a:r>
              <a:rPr lang="en-US" dirty="0" smtClean="0"/>
              <a:t> </a:t>
            </a:r>
          </a:p>
          <a:p>
            <a:r>
              <a:rPr lang="en-US" b="1" dirty="0" smtClean="0"/>
              <a:t>Evelyn Garcia, MPH</a:t>
            </a:r>
            <a:endParaRPr lang="en-US" b="1" dirty="0"/>
          </a:p>
          <a:p>
            <a:r>
              <a:rPr lang="en-US" dirty="0" smtClean="0">
                <a:hlinkClick r:id="rId4"/>
              </a:rPr>
              <a:t>Evelyn.Garcia@fns.usda.gov</a:t>
            </a:r>
            <a:r>
              <a:rPr lang="en-US" dirty="0" smtClean="0"/>
              <a:t> </a:t>
            </a:r>
            <a:endParaRPr lang="en-US" dirty="0"/>
          </a:p>
          <a:p>
            <a:pPr marL="0" indent="0">
              <a:buNone/>
            </a:pPr>
            <a:endParaRPr lang="en-US" dirty="0"/>
          </a:p>
          <a:p>
            <a:r>
              <a:rPr lang="en-US" b="1" dirty="0"/>
              <a:t>HUSSC: SL </a:t>
            </a:r>
            <a:r>
              <a:rPr lang="en-US" b="1" dirty="0" smtClean="0"/>
              <a:t>General Contact</a:t>
            </a:r>
            <a:r>
              <a:rPr lang="en-US" b="1" dirty="0"/>
              <a:t>: </a:t>
            </a:r>
            <a:endParaRPr lang="en-US" b="1" dirty="0" smtClean="0"/>
          </a:p>
          <a:p>
            <a:r>
              <a:rPr lang="en-US" b="1" dirty="0" smtClean="0"/>
              <a:t>Ebony </a:t>
            </a:r>
            <a:r>
              <a:rPr lang="en-US" b="1" dirty="0"/>
              <a:t>James, MS, RD  </a:t>
            </a:r>
          </a:p>
          <a:p>
            <a:r>
              <a:rPr lang="en-US" dirty="0">
                <a:hlinkClick r:id="rId5"/>
              </a:rPr>
              <a:t>Ebony.James@fns.usda.gov</a:t>
            </a:r>
            <a:r>
              <a:rPr lang="en-US" dirty="0"/>
              <a:t> </a:t>
            </a:r>
          </a:p>
          <a:p>
            <a:endParaRPr lang="en-US" dirty="0" smtClean="0"/>
          </a:p>
          <a:p>
            <a:r>
              <a:rPr lang="en-US" b="1" dirty="0" smtClean="0"/>
              <a:t>For more information or for questions, please contact us at </a:t>
            </a:r>
            <a:r>
              <a:rPr lang="en-US" dirty="0" smtClean="0">
                <a:hlinkClick r:id="rId6"/>
              </a:rPr>
              <a:t>teamnutrition@fns.usda.gov</a:t>
            </a:r>
            <a:r>
              <a:rPr lang="en-US" dirty="0" smtClean="0"/>
              <a:t> </a:t>
            </a:r>
            <a:endParaRPr lang="en-US" dirty="0"/>
          </a:p>
        </p:txBody>
      </p:sp>
    </p:spTree>
    <p:extLst>
      <p:ext uri="{BB962C8B-B14F-4D97-AF65-F5344CB8AC3E}">
        <p14:creationId xmlns:p14="http://schemas.microsoft.com/office/powerpoint/2010/main" val="38120679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 For Your Attention!</a:t>
            </a:r>
            <a:endParaRPr lang="en-US" dirty="0"/>
          </a:p>
        </p:txBody>
      </p:sp>
      <p:pic>
        <p:nvPicPr>
          <p:cNvPr id="11266" name="Picture 2" descr="signature_40th_icon_blue_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2863" y="4761649"/>
            <a:ext cx="2509226" cy="118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2114" y="2667000"/>
            <a:ext cx="1670871"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p:nvPr/>
        </p:nvSpPr>
        <p:spPr>
          <a:xfrm>
            <a:off x="3750365" y="6353893"/>
            <a:ext cx="1912620" cy="48006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a:effectLst/>
                <a:ea typeface="Calibri"/>
                <a:cs typeface="Times New Roman"/>
              </a:rPr>
              <a:t> </a:t>
            </a:r>
          </a:p>
        </p:txBody>
      </p:sp>
      <p:pic>
        <p:nvPicPr>
          <p:cNvPr id="7" name="Picture 6" descr="USDA.jpg"/>
          <p:cNvPicPr/>
          <p:nvPr/>
        </p:nvPicPr>
        <p:blipFill>
          <a:blip r:embed="rId5" cstate="print"/>
          <a:stretch>
            <a:fillRect/>
          </a:stretch>
        </p:blipFill>
        <p:spPr>
          <a:xfrm>
            <a:off x="3963725" y="6430728"/>
            <a:ext cx="518160" cy="318135"/>
          </a:xfrm>
          <a:prstGeom prst="rect">
            <a:avLst/>
          </a:prstGeom>
          <a:solidFill>
            <a:schemeClr val="bg1">
              <a:lumMod val="95000"/>
            </a:schemeClr>
          </a:solidFill>
        </p:spPr>
      </p:pic>
      <p:pic>
        <p:nvPicPr>
          <p:cNvPr id="8" name="Picture 7" descr="TNLogoSh.jpg"/>
          <p:cNvPicPr/>
          <p:nvPr/>
        </p:nvPicPr>
        <p:blipFill>
          <a:blip r:embed="rId6" cstate="print"/>
          <a:stretch>
            <a:fillRect/>
          </a:stretch>
        </p:blipFill>
        <p:spPr>
          <a:xfrm>
            <a:off x="4573325" y="6419933"/>
            <a:ext cx="419100" cy="375285"/>
          </a:xfrm>
          <a:prstGeom prst="rect">
            <a:avLst/>
          </a:prstGeom>
          <a:solidFill>
            <a:schemeClr val="bg1">
              <a:lumMod val="95000"/>
            </a:schemeClr>
          </a:solidFill>
        </p:spPr>
      </p:pic>
      <p:pic>
        <p:nvPicPr>
          <p:cNvPr id="9" name="Picture 8" descr="letsmove.jpg"/>
          <p:cNvPicPr/>
          <p:nvPr/>
        </p:nvPicPr>
        <p:blipFill>
          <a:blip r:embed="rId7" cstate="print"/>
          <a:stretch>
            <a:fillRect/>
          </a:stretch>
        </p:blipFill>
        <p:spPr>
          <a:xfrm>
            <a:off x="5053385" y="6407233"/>
            <a:ext cx="518160" cy="356870"/>
          </a:xfrm>
          <a:prstGeom prst="rect">
            <a:avLst/>
          </a:prstGeom>
          <a:gradFill>
            <a:gsLst>
              <a:gs pos="0">
                <a:schemeClr val="bg2">
                  <a:lumMod val="75000"/>
                </a:schemeClr>
              </a:gs>
              <a:gs pos="50000">
                <a:schemeClr val="accent1">
                  <a:tint val="44500"/>
                  <a:satMod val="160000"/>
                </a:schemeClr>
              </a:gs>
              <a:gs pos="100000">
                <a:schemeClr val="accent1">
                  <a:tint val="23500"/>
                  <a:satMod val="160000"/>
                </a:schemeClr>
              </a:gs>
            </a:gsLst>
            <a:lin ang="5400000" scaled="0"/>
          </a:gradFill>
        </p:spPr>
      </p:pic>
      <p:pic>
        <p:nvPicPr>
          <p:cNvPr id="11271" name="Picture 7" descr="http://www.fns.usda.gov/sites/default/files/images/launchyourd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1928786"/>
            <a:ext cx="1476428" cy="1476428"/>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descr="http://www.fns.usda.gov/sites/default/files/images/tryday.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4828309"/>
            <a:ext cx="1354882" cy="1354882"/>
          </a:xfrm>
          <a:prstGeom prst="rect">
            <a:avLst/>
          </a:prstGeom>
          <a:noFill/>
          <a:extLst>
            <a:ext uri="{909E8E84-426E-40DD-AFC4-6F175D3DCCD1}">
              <a14:hiddenFill xmlns:a14="http://schemas.microsoft.com/office/drawing/2010/main">
                <a:solidFill>
                  <a:srgbClr val="FFFFFF"/>
                </a:solidFill>
              </a14:hiddenFill>
            </a:ext>
          </a:extLst>
        </p:spPr>
      </p:pic>
      <p:pic>
        <p:nvPicPr>
          <p:cNvPr id="11275" name="Picture 11" descr="http://www.fns.usda.gov/sites/default/files/images/digin_car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3798" y="2133600"/>
            <a:ext cx="2227203" cy="18048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20791864">
            <a:off x="1100705" y="4056366"/>
            <a:ext cx="2794355" cy="523220"/>
          </a:xfrm>
          <a:prstGeom prst="rect">
            <a:avLst/>
          </a:prstGeom>
          <a:noFill/>
        </p:spPr>
        <p:txBody>
          <a:bodyPr wrap="none" lIns="91440" tIns="45720" rIns="91440" bIns="45720">
            <a:spAutoFit/>
          </a:bodyPr>
          <a:lstStyle/>
          <a:p>
            <a:pPr algn="ct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Team Nutrition</a:t>
            </a:r>
            <a:endParaRPr lang="en-U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6" name="Rectangle 15"/>
          <p:cNvSpPr/>
          <p:nvPr/>
        </p:nvSpPr>
        <p:spPr>
          <a:xfrm>
            <a:off x="2738758" y="5092115"/>
            <a:ext cx="2794355" cy="523220"/>
          </a:xfrm>
          <a:prstGeom prst="rect">
            <a:avLst/>
          </a:prstGeom>
          <a:noFill/>
        </p:spPr>
        <p:txBody>
          <a:bodyPr wrap="none" lIns="91440" tIns="45720" rIns="91440" bIns="45720">
            <a:spAutoFit/>
          </a:bodyPr>
          <a:lstStyle/>
          <a:p>
            <a:pPr algn="ctr"/>
            <a:r>
              <a:rPr lang="en-US" sz="2800" b="1" cap="all" spc="0" dirty="0" smtClean="0">
                <a:ln w="9000" cmpd="sng">
                  <a:solidFill>
                    <a:schemeClr val="accent4">
                      <a:shade val="50000"/>
                      <a:satMod val="120000"/>
                    </a:schemeClr>
                  </a:solidFill>
                  <a:prstDash val="solid"/>
                </a:ln>
                <a:solidFill>
                  <a:srgbClr val="9628C8"/>
                </a:solidFill>
                <a:effectLst>
                  <a:reflection blurRad="12700" stA="28000" endPos="45000" dist="1000" dir="5400000" sy="-100000" algn="bl" rotWithShape="0"/>
                </a:effectLst>
              </a:rPr>
              <a:t>Team Nutrition</a:t>
            </a:r>
            <a:endParaRPr lang="en-US" sz="2800" b="1" cap="all" spc="0" dirty="0">
              <a:ln w="9000" cmpd="sng">
                <a:solidFill>
                  <a:schemeClr val="accent4">
                    <a:shade val="50000"/>
                    <a:satMod val="120000"/>
                  </a:schemeClr>
                </a:solidFill>
                <a:prstDash val="solid"/>
              </a:ln>
              <a:solidFill>
                <a:srgbClr val="9628C8"/>
              </a:solidFill>
              <a:effectLst>
                <a:reflection blurRad="12700" stA="28000" endPos="45000" dist="1000" dir="5400000" sy="-100000" algn="bl" rotWithShape="0"/>
              </a:effectLst>
            </a:endParaRPr>
          </a:p>
        </p:txBody>
      </p:sp>
      <p:sp>
        <p:nvSpPr>
          <p:cNvPr id="17" name="Rectangle 16"/>
          <p:cNvSpPr/>
          <p:nvPr/>
        </p:nvSpPr>
        <p:spPr>
          <a:xfrm rot="1480348">
            <a:off x="5678865" y="3648802"/>
            <a:ext cx="2794355" cy="523220"/>
          </a:xfrm>
          <a:prstGeom prst="rect">
            <a:avLst/>
          </a:prstGeom>
          <a:noFill/>
        </p:spPr>
        <p:txBody>
          <a:bodyPr wrap="none" lIns="91440" tIns="45720" rIns="91440" bIns="45720">
            <a:spAutoFit/>
          </a:bodyPr>
          <a:lstStyle/>
          <a:p>
            <a:pPr algn="ctr"/>
            <a:r>
              <a:rPr lang="en-US" sz="2800" b="1" cap="all" spc="0" dirty="0" smtClean="0">
                <a:ln w="9000" cmpd="sng">
                  <a:solidFill>
                    <a:schemeClr val="accent4">
                      <a:shade val="50000"/>
                      <a:satMod val="120000"/>
                    </a:schemeClr>
                  </a:solidFill>
                  <a:prstDash val="solid"/>
                </a:ln>
                <a:solidFill>
                  <a:srgbClr val="FF3399"/>
                </a:solidFill>
                <a:effectLst>
                  <a:reflection blurRad="12700" stA="28000" endPos="45000" dist="1000" dir="5400000" sy="-100000" algn="bl" rotWithShape="0"/>
                </a:effectLst>
              </a:rPr>
              <a:t>Team Nutrition</a:t>
            </a:r>
            <a:endParaRPr lang="en-US" sz="2800" b="1" cap="all" spc="0" dirty="0">
              <a:ln w="9000" cmpd="sng">
                <a:solidFill>
                  <a:schemeClr val="accent4">
                    <a:shade val="50000"/>
                    <a:satMod val="120000"/>
                  </a:schemeClr>
                </a:solidFill>
                <a:prstDash val="solid"/>
              </a:ln>
              <a:solidFill>
                <a:srgbClr val="FF3399"/>
              </a:solidFill>
              <a:effectLst>
                <a:reflection blurRad="12700" stA="28000" endPos="45000" dist="1000" dir="5400000" sy="-100000" algn="bl" rotWithShape="0"/>
              </a:effectLst>
            </a:endParaRPr>
          </a:p>
        </p:txBody>
      </p:sp>
      <p:sp>
        <p:nvSpPr>
          <p:cNvPr id="18" name="Rectangle 17"/>
          <p:cNvSpPr/>
          <p:nvPr/>
        </p:nvSpPr>
        <p:spPr>
          <a:xfrm>
            <a:off x="3298777" y="1928786"/>
            <a:ext cx="2794355" cy="523220"/>
          </a:xfrm>
          <a:prstGeom prst="rect">
            <a:avLst/>
          </a:prstGeom>
          <a:noFill/>
        </p:spPr>
        <p:txBody>
          <a:bodyPr wrap="none" lIns="91440" tIns="45720" rIns="91440" bIns="45720">
            <a:spAutoFit/>
          </a:bodyPr>
          <a:lstStyle/>
          <a:p>
            <a:pPr algn="ctr"/>
            <a:r>
              <a:rPr lang="en-US" sz="2800" b="1" cap="all" spc="0"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rPr>
              <a:t>Team Nutrition</a:t>
            </a:r>
            <a:endParaRPr lang="en-US" sz="2800" b="1" cap="all" spc="0"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425799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a:xfrm>
            <a:off x="1143000" y="2057400"/>
            <a:ext cx="7467600" cy="4325556"/>
          </a:xfrm>
        </p:spPr>
        <p:txBody>
          <a:bodyPr>
            <a:normAutofit/>
          </a:bodyPr>
          <a:lstStyle/>
          <a:p>
            <a:r>
              <a:rPr lang="en-US" dirty="0" smtClean="0"/>
              <a:t>HealthierUS School Challenge: Smarter Lunchrooms</a:t>
            </a:r>
          </a:p>
          <a:p>
            <a:pPr lvl="1">
              <a:buFont typeface="Arial" panose="020B0604020202020204" pitchFamily="34" charset="0"/>
              <a:buChar char="•"/>
            </a:pPr>
            <a:r>
              <a:rPr lang="en-US" dirty="0" smtClean="0"/>
              <a:t>Born in 2004</a:t>
            </a:r>
          </a:p>
          <a:p>
            <a:pPr lvl="1">
              <a:buFont typeface="Arial" panose="020B0604020202020204" pitchFamily="34" charset="0"/>
              <a:buChar char="•"/>
            </a:pPr>
            <a:r>
              <a:rPr lang="en-US" dirty="0" smtClean="0"/>
              <a:t>USDA/FNS -Team Nutrition</a:t>
            </a:r>
          </a:p>
          <a:p>
            <a:pPr lvl="1">
              <a:buFont typeface="Arial" panose="020B0604020202020204" pitchFamily="34" charset="0"/>
              <a:buChar char="•"/>
            </a:pPr>
            <a:r>
              <a:rPr lang="en-US" i="1" dirty="0" smtClean="0"/>
              <a:t>Let’s Move!</a:t>
            </a:r>
          </a:p>
          <a:p>
            <a:pPr lvl="1">
              <a:buFont typeface="Arial" panose="020B0604020202020204" pitchFamily="34" charset="0"/>
              <a:buChar char="•"/>
            </a:pPr>
            <a:r>
              <a:rPr lang="en-US" dirty="0" smtClean="0"/>
              <a:t>Criteria (TN, School Meals, Smarter Lunchrooms,    Smart Snacks, </a:t>
            </a:r>
            <a:r>
              <a:rPr lang="en-US" dirty="0" err="1" smtClean="0"/>
              <a:t>Nutr</a:t>
            </a:r>
            <a:r>
              <a:rPr lang="en-US" dirty="0" smtClean="0"/>
              <a:t> Ed, </a:t>
            </a:r>
            <a:r>
              <a:rPr lang="en-US" dirty="0" err="1" smtClean="0"/>
              <a:t>Phys</a:t>
            </a:r>
            <a:r>
              <a:rPr lang="en-US" dirty="0" smtClean="0"/>
              <a:t> Ed, </a:t>
            </a:r>
            <a:r>
              <a:rPr lang="en-US" dirty="0" err="1" smtClean="0"/>
              <a:t>Phys</a:t>
            </a:r>
            <a:r>
              <a:rPr lang="en-US" dirty="0" smtClean="0"/>
              <a:t> Act, Local Wellness Policy, Other Criteria of Excellence)</a:t>
            </a:r>
            <a:endParaRPr lang="en-US" dirty="0"/>
          </a:p>
          <a:p>
            <a:r>
              <a:rPr lang="en-US" dirty="0" smtClean="0"/>
              <a:t>Currently, over 7,000 schools certified!</a:t>
            </a:r>
            <a:endParaRPr lang="en-US" dirty="0"/>
          </a:p>
          <a:p>
            <a:pPr marL="0" indent="0">
              <a:buNone/>
            </a:pPr>
            <a:endParaRPr lang="en-US" dirty="0"/>
          </a:p>
        </p:txBody>
      </p:sp>
    </p:spTree>
    <p:extLst>
      <p:ext uri="{BB962C8B-B14F-4D97-AF65-F5344CB8AC3E}">
        <p14:creationId xmlns:p14="http://schemas.microsoft.com/office/powerpoint/2010/main" val="2998931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beginning . . . </a:t>
            </a:r>
            <a:endParaRPr lang="en-US" dirty="0"/>
          </a:p>
        </p:txBody>
      </p:sp>
      <p:sp>
        <p:nvSpPr>
          <p:cNvPr id="3" name="Content Placeholder 2"/>
          <p:cNvSpPr>
            <a:spLocks noGrp="1"/>
          </p:cNvSpPr>
          <p:nvPr>
            <p:ph idx="1"/>
          </p:nvPr>
        </p:nvSpPr>
        <p:spPr/>
        <p:txBody>
          <a:bodyPr>
            <a:normAutofit/>
          </a:bodyPr>
          <a:lstStyle/>
          <a:p>
            <a:r>
              <a:rPr lang="en-US" sz="2200" dirty="0" smtClean="0"/>
              <a:t>New!  </a:t>
            </a:r>
          </a:p>
          <a:p>
            <a:r>
              <a:rPr lang="en-US" sz="2200" dirty="0" smtClean="0"/>
              <a:t>HUSSC Awardees received:</a:t>
            </a:r>
          </a:p>
          <a:p>
            <a:pPr lvl="1">
              <a:buFont typeface="Arial" panose="020B0604020202020204" pitchFamily="34" charset="0"/>
              <a:buChar char="•"/>
            </a:pPr>
            <a:r>
              <a:rPr lang="en-US" sz="2000" dirty="0" smtClean="0"/>
              <a:t>Plaque/Certificate</a:t>
            </a:r>
          </a:p>
          <a:p>
            <a:pPr lvl="1">
              <a:buFont typeface="Arial" panose="020B0604020202020204" pitchFamily="34" charset="0"/>
              <a:buChar char="•"/>
            </a:pPr>
            <a:r>
              <a:rPr lang="en-US" sz="2000" dirty="0" smtClean="0"/>
              <a:t>Recognition on TN Website</a:t>
            </a:r>
          </a:p>
          <a:p>
            <a:pPr lvl="1">
              <a:buFont typeface="Arial" panose="020B0604020202020204" pitchFamily="34" charset="0"/>
              <a:buChar char="•"/>
            </a:pPr>
            <a:r>
              <a:rPr lang="en-US" sz="2000" dirty="0" smtClean="0"/>
              <a:t>Letters from Child Nutrition/TN (3)</a:t>
            </a:r>
          </a:p>
          <a:p>
            <a:pPr lvl="1">
              <a:buFont typeface="Arial" panose="020B0604020202020204" pitchFamily="34" charset="0"/>
              <a:buChar char="•"/>
            </a:pPr>
            <a:r>
              <a:rPr lang="en-US" sz="2000" dirty="0" smtClean="0"/>
              <a:t>Display Banner</a:t>
            </a:r>
          </a:p>
          <a:p>
            <a:r>
              <a:rPr lang="en-US" sz="2200" dirty="0" smtClean="0"/>
              <a:t>“Unfunded Mandate”</a:t>
            </a:r>
          </a:p>
          <a:p>
            <a:r>
              <a:rPr lang="en-US" sz="2200" dirty="0"/>
              <a:t>No funds for 5 </a:t>
            </a:r>
            <a:r>
              <a:rPr lang="en-US" sz="2200" dirty="0" smtClean="0"/>
              <a:t>years</a:t>
            </a:r>
          </a:p>
        </p:txBody>
      </p:sp>
      <p:pic>
        <p:nvPicPr>
          <p:cNvPr id="5" name="Picture 4" descr="C:\Users\ehorry\AppData\Local\Microsoft\Windows\Temporary Internet Files\Content.IE5\2963IFGM\american-flag[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362200"/>
            <a:ext cx="1559842" cy="1108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815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middle . . . </a:t>
            </a:r>
            <a:endParaRPr lang="en-US" dirty="0"/>
          </a:p>
        </p:txBody>
      </p:sp>
      <p:sp>
        <p:nvSpPr>
          <p:cNvPr id="3" name="Content Placeholder 2"/>
          <p:cNvSpPr>
            <a:spLocks noGrp="1"/>
          </p:cNvSpPr>
          <p:nvPr>
            <p:ph idx="1"/>
          </p:nvPr>
        </p:nvSpPr>
        <p:spPr>
          <a:xfrm>
            <a:off x="1463040" y="2119257"/>
            <a:ext cx="6690360" cy="3603812"/>
          </a:xfrm>
        </p:spPr>
        <p:txBody>
          <a:bodyPr>
            <a:normAutofit/>
          </a:bodyPr>
          <a:lstStyle/>
          <a:p>
            <a:r>
              <a:rPr lang="en-US" sz="2200" dirty="0"/>
              <a:t>Team Nutrition Training Grants – Non-Competitive</a:t>
            </a:r>
          </a:p>
          <a:p>
            <a:r>
              <a:rPr lang="en-US" sz="2200" i="1" dirty="0" smtClean="0"/>
              <a:t>Let’s </a:t>
            </a:r>
            <a:r>
              <a:rPr lang="en-US" sz="2200" i="1" dirty="0"/>
              <a:t>Move!</a:t>
            </a:r>
          </a:p>
          <a:p>
            <a:r>
              <a:rPr lang="en-US" sz="2200" dirty="0" smtClean="0"/>
              <a:t>HUSSC Awardees receive:</a:t>
            </a:r>
          </a:p>
          <a:p>
            <a:pPr lvl="1">
              <a:buFont typeface="Arial" panose="020B0604020202020204" pitchFamily="34" charset="0"/>
              <a:buChar char="•"/>
            </a:pPr>
            <a:r>
              <a:rPr lang="en-US" sz="2000" dirty="0" smtClean="0"/>
              <a:t>Plaque/Certificate signed by Secretary Vilsack</a:t>
            </a:r>
          </a:p>
          <a:p>
            <a:pPr lvl="1">
              <a:buFont typeface="Arial" panose="020B0604020202020204" pitchFamily="34" charset="0"/>
              <a:buChar char="•"/>
            </a:pPr>
            <a:r>
              <a:rPr lang="en-US" sz="2000" dirty="0" smtClean="0"/>
              <a:t>Recognition on TN Website</a:t>
            </a:r>
          </a:p>
          <a:p>
            <a:pPr lvl="1">
              <a:buFont typeface="Arial" panose="020B0604020202020204" pitchFamily="34" charset="0"/>
              <a:buChar char="•"/>
            </a:pPr>
            <a:r>
              <a:rPr lang="en-US" sz="2000" dirty="0" smtClean="0"/>
              <a:t>Congratulatory note from First Lady Michelle Obama</a:t>
            </a:r>
          </a:p>
          <a:p>
            <a:pPr lvl="1">
              <a:buFont typeface="Arial" panose="020B0604020202020204" pitchFamily="34" charset="0"/>
              <a:buChar char="•"/>
            </a:pPr>
            <a:r>
              <a:rPr lang="en-US" sz="2000" dirty="0"/>
              <a:t>D</a:t>
            </a:r>
            <a:r>
              <a:rPr lang="en-US" sz="2000" dirty="0" smtClean="0"/>
              <a:t>isplay Banner</a:t>
            </a:r>
          </a:p>
          <a:p>
            <a:pPr lvl="1">
              <a:buFont typeface="Arial" panose="020B0604020202020204" pitchFamily="34" charset="0"/>
              <a:buChar char="•"/>
            </a:pPr>
            <a:r>
              <a:rPr lang="en-US" sz="2000" dirty="0" smtClean="0"/>
              <a:t>Monetary Incentive</a:t>
            </a:r>
          </a:p>
          <a:p>
            <a:pPr marL="0" indent="0">
              <a:buNone/>
            </a:pPr>
            <a:endParaRPr lang="en-US" sz="2200" dirty="0" smtClean="0"/>
          </a:p>
        </p:txBody>
      </p:sp>
      <p:pic>
        <p:nvPicPr>
          <p:cNvPr id="1027" name="Picture 3" descr="C:\Users\ehorry\AppData\Local\Microsoft\Windows\Temporary Internet Files\Content.IE5\ICBM95T5\Money_Bag_ico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645325"/>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560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present-day . . . . </a:t>
            </a:r>
            <a:endParaRPr lang="en-US" dirty="0"/>
          </a:p>
        </p:txBody>
      </p:sp>
      <p:sp>
        <p:nvSpPr>
          <p:cNvPr id="3" name="Content Placeholder 2"/>
          <p:cNvSpPr>
            <a:spLocks noGrp="1"/>
          </p:cNvSpPr>
          <p:nvPr>
            <p:ph idx="1"/>
          </p:nvPr>
        </p:nvSpPr>
        <p:spPr>
          <a:xfrm>
            <a:off x="1463040" y="2119256"/>
            <a:ext cx="6196405" cy="3900543"/>
          </a:xfrm>
        </p:spPr>
        <p:txBody>
          <a:bodyPr>
            <a:normAutofit/>
          </a:bodyPr>
          <a:lstStyle/>
          <a:p>
            <a:r>
              <a:rPr lang="en-US" sz="2200" dirty="0" smtClean="0"/>
              <a:t>Slow growth</a:t>
            </a:r>
          </a:p>
          <a:p>
            <a:r>
              <a:rPr lang="en-US" sz="2200" dirty="0" smtClean="0"/>
              <a:t>Schools expiring </a:t>
            </a:r>
          </a:p>
          <a:p>
            <a:endParaRPr lang="en-US" sz="2200" dirty="0" smtClean="0"/>
          </a:p>
          <a:p>
            <a:endParaRPr lang="en-US" sz="2200" dirty="0"/>
          </a:p>
          <a:p>
            <a:endParaRPr lang="en-US" sz="2200" dirty="0" smtClean="0"/>
          </a:p>
          <a:p>
            <a:r>
              <a:rPr lang="en-US" sz="2200" dirty="0" smtClean="0"/>
              <a:t>WHY?</a:t>
            </a:r>
          </a:p>
          <a:p>
            <a:pPr lvl="1">
              <a:buFont typeface="Arial" panose="020B0604020202020204" pitchFamily="34" charset="0"/>
              <a:buChar char="•"/>
            </a:pPr>
            <a:r>
              <a:rPr lang="en-US" sz="2000" dirty="0" smtClean="0"/>
              <a:t>Legislation</a:t>
            </a:r>
          </a:p>
          <a:p>
            <a:pPr lvl="1">
              <a:buFont typeface="Arial" panose="020B0604020202020204" pitchFamily="34" charset="0"/>
              <a:buChar char="•"/>
            </a:pPr>
            <a:r>
              <a:rPr lang="en-US" sz="2000" dirty="0" smtClean="0"/>
              <a:t>Paperwork </a:t>
            </a:r>
          </a:p>
          <a:p>
            <a:pPr lvl="2"/>
            <a:r>
              <a:rPr lang="en-US" sz="1800" dirty="0" smtClean="0"/>
              <a:t>Minimized</a:t>
            </a:r>
          </a:p>
          <a:p>
            <a:pPr lvl="1">
              <a:buFont typeface="Arial" panose="020B0604020202020204" pitchFamily="34" charset="0"/>
              <a:buChar char="•"/>
            </a:pPr>
            <a:r>
              <a:rPr lang="en-US" sz="2000" dirty="0" smtClean="0"/>
              <a:t>MONETARY INCENTIVES!!!!</a:t>
            </a:r>
          </a:p>
        </p:txBody>
      </p:sp>
      <p:pic>
        <p:nvPicPr>
          <p:cNvPr id="2053" name="Picture 5" descr="C:\Users\ehorry\AppData\Local\Microsoft\Windows\Temporary Internet Files\Content.IE5\G7O0ONW1\Slow[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5650" y="3422650"/>
            <a:ext cx="12700" cy="127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hart 7"/>
          <p:cNvGraphicFramePr/>
          <p:nvPr>
            <p:extLst>
              <p:ext uri="{D42A27DB-BD31-4B8C-83A1-F6EECF244321}">
                <p14:modId xmlns:p14="http://schemas.microsoft.com/office/powerpoint/2010/main" val="2496260971"/>
              </p:ext>
            </p:extLst>
          </p:nvPr>
        </p:nvGraphicFramePr>
        <p:xfrm>
          <a:off x="4267200" y="1981200"/>
          <a:ext cx="3892550" cy="3251200"/>
        </p:xfrm>
        <a:graphic>
          <a:graphicData uri="http://schemas.openxmlformats.org/drawingml/2006/chart">
            <c:chart xmlns:c="http://schemas.openxmlformats.org/drawingml/2006/chart" xmlns:r="http://schemas.openxmlformats.org/officeDocument/2006/relationships" r:id="rId4"/>
          </a:graphicData>
        </a:graphic>
      </p:graphicFrame>
      <p:pic>
        <p:nvPicPr>
          <p:cNvPr id="2061" name="Picture 13" descr="C:\Users\ehorry\AppData\Local\Microsoft\Windows\Temporary Internet Files\Content.IE5\V9GU187N\turtle_by_kukon-d5dun3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0" y="3124200"/>
            <a:ext cx="914400" cy="864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19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Monetary Incentives - Process</a:t>
            </a:r>
            <a:endParaRPr lang="en-US" dirty="0"/>
          </a:p>
        </p:txBody>
      </p:sp>
      <p:sp>
        <p:nvSpPr>
          <p:cNvPr id="3" name="Content Placeholder 2"/>
          <p:cNvSpPr>
            <a:spLocks noGrp="1"/>
          </p:cNvSpPr>
          <p:nvPr>
            <p:ph idx="1"/>
          </p:nvPr>
        </p:nvSpPr>
        <p:spPr/>
        <p:txBody>
          <a:bodyPr>
            <a:normAutofit/>
          </a:bodyPr>
          <a:lstStyle/>
          <a:p>
            <a:r>
              <a:rPr lang="en-US" dirty="0" smtClean="0"/>
              <a:t>Announcement</a:t>
            </a:r>
          </a:p>
          <a:p>
            <a:r>
              <a:rPr lang="en-US" dirty="0" smtClean="0"/>
              <a:t>Quarterly</a:t>
            </a:r>
          </a:p>
          <a:p>
            <a:r>
              <a:rPr lang="en-US" dirty="0" smtClean="0"/>
              <a:t>Money computed</a:t>
            </a:r>
          </a:p>
          <a:p>
            <a:r>
              <a:rPr lang="en-US" dirty="0" smtClean="0"/>
              <a:t>Email sent to FSD requesting District banking information</a:t>
            </a:r>
          </a:p>
          <a:p>
            <a:pPr lvl="1"/>
            <a:endParaRPr lang="en-US" dirty="0"/>
          </a:p>
        </p:txBody>
      </p:sp>
      <p:pic>
        <p:nvPicPr>
          <p:cNvPr id="3076" name="Picture 4" descr="C:\Users\ehorry\AppData\Local\Microsoft\Windows\Temporary Internet Files\Content.IE5\ICBM95T5\PngMedium-Tennis-ball-5588[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495800"/>
            <a:ext cx="1246800" cy="1250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23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down)">
                                      <p:cBhvr>
                                        <p:cTn id="7" dur="580">
                                          <p:stCondLst>
                                            <p:cond delay="0"/>
                                          </p:stCondLst>
                                        </p:cTn>
                                        <p:tgtEl>
                                          <p:spTgt spid="3076"/>
                                        </p:tgtEl>
                                      </p:cBhvr>
                                    </p:animEffect>
                                    <p:anim calcmode="lin" valueType="num">
                                      <p:cBhvr>
                                        <p:cTn id="8" dur="1822" tmFilter="0,0; 0.14,0.36; 0.43,0.73; 0.71,0.91; 1.0,1.0">
                                          <p:stCondLst>
                                            <p:cond delay="0"/>
                                          </p:stCondLst>
                                        </p:cTn>
                                        <p:tgtEl>
                                          <p:spTgt spid="307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6"/>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6"/>
                                        </p:tgtEl>
                                      </p:cBhvr>
                                      <p:to x="100000" y="60000"/>
                                    </p:animScale>
                                    <p:animScale>
                                      <p:cBhvr>
                                        <p:cTn id="14" dur="166" decel="50000">
                                          <p:stCondLst>
                                            <p:cond delay="676"/>
                                          </p:stCondLst>
                                        </p:cTn>
                                        <p:tgtEl>
                                          <p:spTgt spid="3076"/>
                                        </p:tgtEl>
                                      </p:cBhvr>
                                      <p:to x="100000" y="100000"/>
                                    </p:animScale>
                                    <p:animScale>
                                      <p:cBhvr>
                                        <p:cTn id="15" dur="26">
                                          <p:stCondLst>
                                            <p:cond delay="1312"/>
                                          </p:stCondLst>
                                        </p:cTn>
                                        <p:tgtEl>
                                          <p:spTgt spid="3076"/>
                                        </p:tgtEl>
                                      </p:cBhvr>
                                      <p:to x="100000" y="80000"/>
                                    </p:animScale>
                                    <p:animScale>
                                      <p:cBhvr>
                                        <p:cTn id="16" dur="166" decel="50000">
                                          <p:stCondLst>
                                            <p:cond delay="1338"/>
                                          </p:stCondLst>
                                        </p:cTn>
                                        <p:tgtEl>
                                          <p:spTgt spid="3076"/>
                                        </p:tgtEl>
                                      </p:cBhvr>
                                      <p:to x="100000" y="100000"/>
                                    </p:animScale>
                                    <p:animScale>
                                      <p:cBhvr>
                                        <p:cTn id="17" dur="26">
                                          <p:stCondLst>
                                            <p:cond delay="1642"/>
                                          </p:stCondLst>
                                        </p:cTn>
                                        <p:tgtEl>
                                          <p:spTgt spid="3076"/>
                                        </p:tgtEl>
                                      </p:cBhvr>
                                      <p:to x="100000" y="90000"/>
                                    </p:animScale>
                                    <p:animScale>
                                      <p:cBhvr>
                                        <p:cTn id="18" dur="166" decel="50000">
                                          <p:stCondLst>
                                            <p:cond delay="1668"/>
                                          </p:stCondLst>
                                        </p:cTn>
                                        <p:tgtEl>
                                          <p:spTgt spid="3076"/>
                                        </p:tgtEl>
                                      </p:cBhvr>
                                      <p:to x="100000" y="100000"/>
                                    </p:animScale>
                                    <p:animScale>
                                      <p:cBhvr>
                                        <p:cTn id="19" dur="26">
                                          <p:stCondLst>
                                            <p:cond delay="1808"/>
                                          </p:stCondLst>
                                        </p:cTn>
                                        <p:tgtEl>
                                          <p:spTgt spid="3076"/>
                                        </p:tgtEl>
                                      </p:cBhvr>
                                      <p:to x="100000" y="95000"/>
                                    </p:animScale>
                                    <p:animScale>
                                      <p:cBhvr>
                                        <p:cTn id="20" dur="166" decel="50000">
                                          <p:stCondLst>
                                            <p:cond delay="1834"/>
                                          </p:stCondLst>
                                        </p:cTn>
                                        <p:tgtEl>
                                          <p:spTgt spid="307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Monetary Incentives - Process</a:t>
            </a:r>
            <a:endParaRPr lang="en-US" dirty="0"/>
          </a:p>
        </p:txBody>
      </p:sp>
      <p:sp>
        <p:nvSpPr>
          <p:cNvPr id="3" name="Content Placeholder 2"/>
          <p:cNvSpPr>
            <a:spLocks noGrp="1"/>
          </p:cNvSpPr>
          <p:nvPr>
            <p:ph idx="1"/>
          </p:nvPr>
        </p:nvSpPr>
        <p:spPr>
          <a:xfrm>
            <a:off x="1447800" y="2133005"/>
            <a:ext cx="6606476" cy="3603812"/>
          </a:xfrm>
        </p:spPr>
        <p:txBody>
          <a:bodyPr>
            <a:normAutofit/>
          </a:bodyPr>
          <a:lstStyle/>
          <a:p>
            <a:r>
              <a:rPr lang="en-US" dirty="0" smtClean="0"/>
              <a:t>Announcement</a:t>
            </a:r>
          </a:p>
          <a:p>
            <a:r>
              <a:rPr lang="en-US" strike="sngStrike" dirty="0" smtClean="0"/>
              <a:t>Quarterly</a:t>
            </a:r>
            <a:r>
              <a:rPr lang="en-US" dirty="0" smtClean="0"/>
              <a:t>  </a:t>
            </a:r>
            <a:r>
              <a:rPr lang="en-US" dirty="0" smtClean="0">
                <a:sym typeface="Wingdings" panose="05000000000000000000" pitchFamily="2" charset="2"/>
              </a:rPr>
              <a:t> Monthly</a:t>
            </a:r>
            <a:endParaRPr lang="en-US" dirty="0" smtClean="0"/>
          </a:p>
          <a:p>
            <a:r>
              <a:rPr lang="en-US" dirty="0" smtClean="0"/>
              <a:t>Money computed</a:t>
            </a:r>
          </a:p>
          <a:p>
            <a:r>
              <a:rPr lang="en-US" dirty="0" smtClean="0"/>
              <a:t>Email sent to </a:t>
            </a:r>
            <a:r>
              <a:rPr lang="en-US" strike="sngStrike" dirty="0" smtClean="0"/>
              <a:t>FSD </a:t>
            </a:r>
            <a:r>
              <a:rPr lang="en-US" dirty="0" smtClean="0"/>
              <a:t>requesting District banking information </a:t>
            </a:r>
            <a:r>
              <a:rPr lang="en-US" dirty="0" smtClean="0">
                <a:sym typeface="Wingdings" panose="05000000000000000000" pitchFamily="2" charset="2"/>
              </a:rPr>
              <a:t> School District Financial Manager</a:t>
            </a:r>
            <a:endParaRPr lang="en-US" dirty="0" smtClean="0"/>
          </a:p>
          <a:p>
            <a:pPr lvl="1"/>
            <a:endParaRPr lang="en-US" dirty="0"/>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724400"/>
            <a:ext cx="436245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V="1">
            <a:off x="4876800" y="4419600"/>
            <a:ext cx="1752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592957" y="4202668"/>
            <a:ext cx="1524000" cy="738664"/>
          </a:xfrm>
          <a:prstGeom prst="rect">
            <a:avLst/>
          </a:prstGeom>
          <a:noFill/>
        </p:spPr>
        <p:txBody>
          <a:bodyPr wrap="square" rtlCol="0">
            <a:spAutoFit/>
          </a:bodyPr>
          <a:lstStyle/>
          <a:p>
            <a:pPr algn="ctr"/>
            <a:r>
              <a:rPr lang="en-US" sz="1400" dirty="0" smtClean="0"/>
              <a:t>Page 18 of </a:t>
            </a:r>
          </a:p>
          <a:p>
            <a:pPr algn="ctr"/>
            <a:r>
              <a:rPr lang="en-US" sz="1400" dirty="0" smtClean="0"/>
              <a:t>HUSSC: SL 2014 Application</a:t>
            </a:r>
            <a:endParaRPr lang="en-US" sz="1400" dirty="0"/>
          </a:p>
        </p:txBody>
      </p:sp>
    </p:spTree>
    <p:extLst>
      <p:ext uri="{BB962C8B-B14F-4D97-AF65-F5344CB8AC3E}">
        <p14:creationId xmlns:p14="http://schemas.microsoft.com/office/powerpoint/2010/main" val="217482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8"/>
                                        </p:tgtEl>
                                        <p:attrNameLst>
                                          <p:attrName>style.visibility</p:attrName>
                                        </p:attrNameLst>
                                      </p:cBhvr>
                                      <p:to>
                                        <p:strVal val="visible"/>
                                      </p:to>
                                    </p:set>
                                    <p:anim calcmode="lin" valueType="num">
                                      <p:cBhvr additive="base">
                                        <p:cTn id="17" dur="500" fill="hold"/>
                                        <p:tgtEl>
                                          <p:spTgt spid="3078"/>
                                        </p:tgtEl>
                                        <p:attrNameLst>
                                          <p:attrName>ppt_x</p:attrName>
                                        </p:attrNameLst>
                                      </p:cBhvr>
                                      <p:tavLst>
                                        <p:tav tm="0">
                                          <p:val>
                                            <p:strVal val="#ppt_x"/>
                                          </p:val>
                                        </p:tav>
                                        <p:tav tm="100000">
                                          <p:val>
                                            <p:strVal val="#ppt_x"/>
                                          </p:val>
                                        </p:tav>
                                      </p:tavLst>
                                    </p:anim>
                                    <p:anim calcmode="lin" valueType="num">
                                      <p:cBhvr additive="base">
                                        <p:cTn id="18" dur="500" fill="hold"/>
                                        <p:tgtEl>
                                          <p:spTgt spid="307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Monetary Incentives - Process</a:t>
            </a:r>
            <a:endParaRPr lang="en-US" dirty="0"/>
          </a:p>
        </p:txBody>
      </p:sp>
      <p:sp>
        <p:nvSpPr>
          <p:cNvPr id="3" name="Content Placeholder 2"/>
          <p:cNvSpPr>
            <a:spLocks noGrp="1"/>
          </p:cNvSpPr>
          <p:nvPr>
            <p:ph idx="1"/>
          </p:nvPr>
        </p:nvSpPr>
        <p:spPr/>
        <p:txBody>
          <a:bodyPr>
            <a:normAutofit/>
          </a:bodyPr>
          <a:lstStyle/>
          <a:p>
            <a:r>
              <a:rPr lang="en-US" dirty="0" smtClean="0"/>
              <a:t>Work closely with financial management staff at district level</a:t>
            </a:r>
          </a:p>
          <a:p>
            <a:r>
              <a:rPr lang="en-US" dirty="0" smtClean="0"/>
              <a:t>SAM </a:t>
            </a:r>
            <a:r>
              <a:rPr lang="en-US" dirty="0" smtClean="0">
                <a:sym typeface="Wingdings" panose="05000000000000000000" pitchFamily="2" charset="2"/>
              </a:rPr>
              <a:t> GSA</a:t>
            </a:r>
          </a:p>
          <a:p>
            <a:pPr lvl="1"/>
            <a:r>
              <a:rPr lang="en-US" dirty="0" smtClean="0">
                <a:sym typeface="Wingdings" panose="05000000000000000000" pitchFamily="2" charset="2"/>
              </a:rPr>
              <a:t>Register with SAM</a:t>
            </a:r>
          </a:p>
          <a:p>
            <a:pPr lvl="1"/>
            <a:r>
              <a:rPr lang="en-US" dirty="0" smtClean="0">
                <a:sym typeface="Wingdings" panose="05000000000000000000" pitchFamily="2" charset="2"/>
              </a:rPr>
              <a:t>Records must be active and current</a:t>
            </a:r>
          </a:p>
          <a:p>
            <a:pPr lvl="1"/>
            <a:r>
              <a:rPr lang="en-US" dirty="0" smtClean="0">
                <a:sym typeface="Wingdings" panose="05000000000000000000" pitchFamily="2" charset="2"/>
                <a:hlinkClick r:id="rId3"/>
              </a:rPr>
              <a:t>https://www.sam.gov</a:t>
            </a:r>
            <a:r>
              <a:rPr lang="en-US" dirty="0" smtClean="0">
                <a:sym typeface="Wingdings" panose="05000000000000000000" pitchFamily="2" charset="2"/>
              </a:rPr>
              <a:t> FREE to register!!!</a:t>
            </a:r>
          </a:p>
          <a:p>
            <a:pPr lvl="1"/>
            <a:r>
              <a:rPr lang="en-US" dirty="0" smtClean="0">
                <a:sym typeface="Wingdings" panose="05000000000000000000" pitchFamily="2" charset="2"/>
              </a:rPr>
              <a:t>Help Desk: Federal Service Desk                          1-866-606-8220  Mon-Fri 8am-8pm EST</a:t>
            </a:r>
            <a:endParaRPr lang="en-US" dirty="0" smtClean="0"/>
          </a:p>
          <a:p>
            <a:pPr lvl="1"/>
            <a:endParaRPr lang="en-US" dirty="0"/>
          </a:p>
        </p:txBody>
      </p:sp>
      <p:pic>
        <p:nvPicPr>
          <p:cNvPr id="4098" name="Picture 2" descr="C:\Users\ehorry\AppData\Local\Microsoft\Windows\Temporary Internet Files\Content.IE5\G7O0ONW1\beware-of-trolls-sig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3810000"/>
            <a:ext cx="1058872" cy="108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4420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5753</TotalTime>
  <Words>4777</Words>
  <Application>Microsoft Office PowerPoint</Application>
  <PresentationFormat>On-screen Show (4:3)</PresentationFormat>
  <Paragraphs>318</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Pushpin</vt:lpstr>
      <vt:lpstr>Monetary Incentives:           What You Need To Know</vt:lpstr>
      <vt:lpstr>Objective</vt:lpstr>
      <vt:lpstr>History</vt:lpstr>
      <vt:lpstr>In the beginning . . . </vt:lpstr>
      <vt:lpstr>In the middle . . . </vt:lpstr>
      <vt:lpstr>In present-day . . . . </vt:lpstr>
      <vt:lpstr>Monetary Incentives - Process</vt:lpstr>
      <vt:lpstr>Monetary Incentives - Process</vt:lpstr>
      <vt:lpstr>Monetary Incentives - Process</vt:lpstr>
      <vt:lpstr>Monetary Incentives - Steps</vt:lpstr>
      <vt:lpstr>Monetary Incentives</vt:lpstr>
      <vt:lpstr>Monetary Incentives - Form</vt:lpstr>
      <vt:lpstr>Money Poll</vt:lpstr>
      <vt:lpstr>The Answer</vt:lpstr>
      <vt:lpstr>Monetary Incentives –                The Funds</vt:lpstr>
      <vt:lpstr>Monetary Incentives – Visual</vt:lpstr>
      <vt:lpstr>Monetary Incentives - Issues</vt:lpstr>
      <vt:lpstr>Monetary Incentives</vt:lpstr>
      <vt:lpstr>Meet Us!</vt:lpstr>
      <vt:lpstr>QUESTIONS?</vt:lpstr>
      <vt:lpstr>PowerPoint Presentation</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EbonyJames</cp:lastModifiedBy>
  <cp:revision>76</cp:revision>
  <dcterms:created xsi:type="dcterms:W3CDTF">2015-01-26T13:46:35Z</dcterms:created>
  <dcterms:modified xsi:type="dcterms:W3CDTF">2015-06-03T15:42:42Z</dcterms:modified>
</cp:coreProperties>
</file>