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73" r:id="rId5"/>
    <p:sldMasterId id="2147483686" r:id="rId6"/>
  </p:sldMasterIdLst>
  <p:notesMasterIdLst>
    <p:notesMasterId r:id="rId26"/>
  </p:notesMasterIdLst>
  <p:sldIdLst>
    <p:sldId id="256" r:id="rId7"/>
    <p:sldId id="368" r:id="rId8"/>
    <p:sldId id="369" r:id="rId9"/>
    <p:sldId id="370" r:id="rId10"/>
    <p:sldId id="371" r:id="rId11"/>
    <p:sldId id="377" r:id="rId12"/>
    <p:sldId id="372" r:id="rId13"/>
    <p:sldId id="373" r:id="rId14"/>
    <p:sldId id="374" r:id="rId15"/>
    <p:sldId id="378" r:id="rId16"/>
    <p:sldId id="366" r:id="rId17"/>
    <p:sldId id="363" r:id="rId18"/>
    <p:sldId id="303" r:id="rId19"/>
    <p:sldId id="367" r:id="rId20"/>
    <p:sldId id="375" r:id="rId21"/>
    <p:sldId id="365" r:id="rId22"/>
    <p:sldId id="351" r:id="rId23"/>
    <p:sldId id="359" r:id="rId24"/>
    <p:sldId id="36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y Tipsord" initials="GRT" lastIdx="3" clrIdx="0">
    <p:extLst/>
  </p:cmAuthor>
  <p:cmAuthor id="2" name="Gary Tipsord" initials="GRT [2]" lastIdx="1" clrIdx="1">
    <p:extLst/>
  </p:cmAuthor>
  <p:cmAuthor id="3" name="Gary Tipsord" initials="GRT [3]" lastIdx="1" clrIdx="2">
    <p:extLst/>
  </p:cmAuthor>
  <p:cmAuthor id="4" name="Gary Tipsord" initials="GRT [4]" lastIdx="1" clrIdx="3">
    <p:extLst/>
  </p:cmAuthor>
  <p:cmAuthor id="5" name="Gary Tipsord" initials="GRT [5]" lastIdx="1" clrIdx="4">
    <p:extLst/>
  </p:cmAuthor>
  <p:cmAuthor id="6" name="Gary Tipsord" initials="GRT [6]"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72A"/>
    <a:srgbClr val="666766"/>
    <a:srgbClr val="2F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092" autoAdjust="0"/>
    <p:restoredTop sz="72238"/>
  </p:normalViewPr>
  <p:slideViewPr>
    <p:cSldViewPr snapToGrid="0">
      <p:cViewPr varScale="1">
        <p:scale>
          <a:sx n="53" d="100"/>
          <a:sy n="53" d="100"/>
        </p:scale>
        <p:origin x="139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2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5709810676433"/>
          <c:y val="8.6792821162061905E-3"/>
          <c:w val="0.702971212428665"/>
          <c:h val="0.88636725875290001"/>
        </c:manualLayout>
      </c:layout>
      <c:barChart>
        <c:barDir val="col"/>
        <c:grouping val="percentStacked"/>
        <c:varyColors val="0"/>
        <c:ser>
          <c:idx val="0"/>
          <c:order val="0"/>
          <c:tx>
            <c:strRef>
              <c:f>'Digest 2016 Table 235.20'!$P$6</c:f>
              <c:strCache>
                <c:ptCount val="1"/>
                <c:pt idx="0">
                  <c:v>Federal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'Digest 2016 Table 235.20'!$O$7:$O$8</c:f>
              <c:strCache>
                <c:ptCount val="2"/>
                <c:pt idx="0">
                  <c:v>US Average</c:v>
                </c:pt>
                <c:pt idx="1">
                  <c:v>Illinois</c:v>
                </c:pt>
              </c:strCache>
            </c:strRef>
          </c:cat>
          <c:val>
            <c:numRef>
              <c:f>'Digest 2016 Table 235.20'!$P$7:$P$8</c:f>
              <c:numCache>
                <c:formatCode>0%</c:formatCode>
                <c:ptCount val="2"/>
                <c:pt idx="0">
                  <c:v>8.7459329710094402E-2</c:v>
                </c:pt>
                <c:pt idx="1">
                  <c:v>8.4536042480196597E-2</c:v>
                </c:pt>
              </c:numCache>
            </c:numRef>
          </c:val>
          <c:extLst xmlns:c16r2="http://schemas.microsoft.com/office/drawing/2015/06/chart">
            <c:ext xmlns:c16="http://schemas.microsoft.com/office/drawing/2014/chart" uri="{C3380CC4-5D6E-409C-BE32-E72D297353CC}">
              <c16:uniqueId val="{00000000-4D4A-4983-8192-4596E0C7167C}"/>
            </c:ext>
          </c:extLst>
        </c:ser>
        <c:ser>
          <c:idx val="1"/>
          <c:order val="1"/>
          <c:tx>
            <c:strRef>
              <c:f>'Digest 2016 Table 235.20'!$Q$6</c:f>
              <c:strCache>
                <c:ptCount val="1"/>
                <c:pt idx="0">
                  <c:v>State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'Digest 2016 Table 235.20'!$O$7:$O$8</c:f>
              <c:strCache>
                <c:ptCount val="2"/>
                <c:pt idx="0">
                  <c:v>US Average</c:v>
                </c:pt>
                <c:pt idx="1">
                  <c:v>Illinois</c:v>
                </c:pt>
              </c:strCache>
            </c:strRef>
          </c:cat>
          <c:val>
            <c:numRef>
              <c:f>'Digest 2016 Table 235.20'!$Q$7:$Q$8</c:f>
              <c:numCache>
                <c:formatCode>0%</c:formatCode>
                <c:ptCount val="2"/>
                <c:pt idx="0">
                  <c:v>0.46243936239526201</c:v>
                </c:pt>
                <c:pt idx="1">
                  <c:v>0.26022874199930401</c:v>
                </c:pt>
              </c:numCache>
            </c:numRef>
          </c:val>
          <c:extLst xmlns:c16r2="http://schemas.microsoft.com/office/drawing/2015/06/chart">
            <c:ext xmlns:c16="http://schemas.microsoft.com/office/drawing/2014/chart" uri="{C3380CC4-5D6E-409C-BE32-E72D297353CC}">
              <c16:uniqueId val="{00000001-4D4A-4983-8192-4596E0C7167C}"/>
            </c:ext>
          </c:extLst>
        </c:ser>
        <c:ser>
          <c:idx val="2"/>
          <c:order val="2"/>
          <c:tx>
            <c:strRef>
              <c:f>'Digest 2016 Table 235.20'!$R$6</c:f>
              <c:strCache>
                <c:ptCount val="1"/>
                <c:pt idx="0">
                  <c:v>Local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'Digest 2016 Table 235.20'!$O$7:$O$8</c:f>
              <c:strCache>
                <c:ptCount val="2"/>
                <c:pt idx="0">
                  <c:v>US Average</c:v>
                </c:pt>
                <c:pt idx="1">
                  <c:v>Illinois</c:v>
                </c:pt>
              </c:strCache>
            </c:strRef>
          </c:cat>
          <c:val>
            <c:numRef>
              <c:f>'Digest 2016 Table 235.20'!$R$7:$R$8</c:f>
              <c:numCache>
                <c:formatCode>0%</c:formatCode>
                <c:ptCount val="2"/>
                <c:pt idx="0">
                  <c:v>0.45010130789464398</c:v>
                </c:pt>
                <c:pt idx="1">
                  <c:v>0.65523521552049901</c:v>
                </c:pt>
              </c:numCache>
            </c:numRef>
          </c:val>
          <c:extLst xmlns:c16r2="http://schemas.microsoft.com/office/drawing/2015/06/chart">
            <c:ext xmlns:c16="http://schemas.microsoft.com/office/drawing/2014/chart" uri="{C3380CC4-5D6E-409C-BE32-E72D297353CC}">
              <c16:uniqueId val="{00000002-4D4A-4983-8192-4596E0C7167C}"/>
            </c:ext>
          </c:extLst>
        </c:ser>
        <c:dLbls>
          <c:showLegendKey val="0"/>
          <c:showVal val="0"/>
          <c:showCatName val="0"/>
          <c:showSerName val="0"/>
          <c:showPercent val="0"/>
          <c:showBubbleSize val="0"/>
        </c:dLbls>
        <c:gapWidth val="100"/>
        <c:overlap val="100"/>
        <c:axId val="174173576"/>
        <c:axId val="174211816"/>
      </c:barChart>
      <c:catAx>
        <c:axId val="174173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4211816"/>
        <c:crosses val="autoZero"/>
        <c:auto val="1"/>
        <c:lblAlgn val="ctr"/>
        <c:lblOffset val="100"/>
        <c:noMultiLvlLbl val="0"/>
      </c:catAx>
      <c:valAx>
        <c:axId val="174211816"/>
        <c:scaling>
          <c:orientation val="minMax"/>
        </c:scaling>
        <c:delete val="1"/>
        <c:axPos val="l"/>
        <c:numFmt formatCode="0%" sourceLinked="1"/>
        <c:majorTickMark val="none"/>
        <c:minorTickMark val="none"/>
        <c:tickLblPos val="nextTo"/>
        <c:crossAx val="174173576"/>
        <c:crosses val="autoZero"/>
        <c:crossBetween val="between"/>
      </c:valAx>
      <c:spPr>
        <a:noFill/>
        <a:ln>
          <a:noFill/>
        </a:ln>
        <a:effectLst/>
      </c:spPr>
    </c:plotArea>
    <c:legend>
      <c:legendPos val="l"/>
      <c:layout>
        <c:manualLayout>
          <c:xMode val="edge"/>
          <c:yMode val="edge"/>
          <c:x val="0"/>
          <c:y val="0.66670489987772197"/>
          <c:w val="0.27835820188931798"/>
          <c:h val="0.23671100758170799"/>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5" dt="2017-04-03T14:52:36.461" idx="1">
    <p:pos x="10" y="10"/>
    <p:text>This has to be bipartisan, any effort by one side alone will not pass, nor will it have the staying power necessary to actually solve the problem.</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AB1D0A-3526-4E3A-B587-4CAA6A987F86}" type="datetimeFigureOut">
              <a:rPr lang="en-US" smtClean="0"/>
              <a:t>5/25/2017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255D22-E20D-4D33-B2A5-47F0833BD17E}"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255D22-E20D-4D33-B2A5-47F0833BD17E}" type="slidenum">
              <a:rPr lang="en-US" smtClean="0"/>
              <a:t>1</a:t>
            </a:fld>
            <a:endParaRPr lang="en-US" dirty="0"/>
          </a:p>
        </p:txBody>
      </p:sp>
    </p:spTree>
    <p:extLst>
      <p:ext uri="{BB962C8B-B14F-4D97-AF65-F5344CB8AC3E}">
        <p14:creationId xmlns:p14="http://schemas.microsoft.com/office/powerpoint/2010/main" val="1801587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We can think of these boxes as resources provided for education. The </a:t>
            </a:r>
            <a:r>
              <a:rPr lang="en-US" b="1" baseline="0" dirty="0"/>
              <a:t>current</a:t>
            </a:r>
            <a:r>
              <a:rPr lang="en-US" baseline="0" dirty="0"/>
              <a:t> funding formula is </a:t>
            </a:r>
            <a:r>
              <a:rPr lang="en-US" b="0" baseline="0" dirty="0"/>
              <a:t>regressive</a:t>
            </a:r>
            <a:r>
              <a:rPr lang="en-US" baseline="0" dirty="0"/>
              <a:t>, meaning that, on average, we spend more on educating our wealthier students than we spend on educating our low-income students. Put another way, we provide the students who have the greatest needs with the fewest resources. This leaves them unable to see over that fence, to meet the rigorous learning standards we believe </a:t>
            </a:r>
            <a:r>
              <a:rPr lang="en-US" i="1" baseline="0" dirty="0"/>
              <a:t>all </a:t>
            </a:r>
            <a:r>
              <a:rPr lang="en-US" baseline="0" dirty="0"/>
              <a:t>students are capable of meeting </a:t>
            </a:r>
            <a:r>
              <a:rPr lang="en-US" i="1" baseline="0" dirty="0"/>
              <a:t>if </a:t>
            </a:r>
            <a:r>
              <a:rPr lang="en-US" baseline="0" dirty="0"/>
              <a:t>we provide them with the resources they need. </a:t>
            </a:r>
          </a:p>
          <a:p>
            <a:endParaRPr lang="en-US" baseline="0" dirty="0"/>
          </a:p>
          <a:p>
            <a:r>
              <a:rPr lang="en-US" baseline="0" dirty="0"/>
              <a:t>Providing </a:t>
            </a:r>
            <a:r>
              <a:rPr lang="en-US" b="1" baseline="0" dirty="0"/>
              <a:t>equal</a:t>
            </a:r>
            <a:r>
              <a:rPr lang="en-US" baseline="0" dirty="0"/>
              <a:t> amounts of funding to all students would still not be sufficient to solve this problem, as research shows that it costs more to provide the services needed to help diverse learners excel.</a:t>
            </a:r>
          </a:p>
          <a:p>
            <a:endParaRPr lang="en-US" baseline="0" dirty="0"/>
          </a:p>
          <a:p>
            <a:r>
              <a:rPr lang="en-US" baseline="0" dirty="0"/>
              <a:t>What Illinois needs is an </a:t>
            </a:r>
            <a:r>
              <a:rPr lang="en-US" b="1" baseline="0" dirty="0"/>
              <a:t>equitable</a:t>
            </a:r>
            <a:r>
              <a:rPr lang="en-US" baseline="0" dirty="0"/>
              <a:t> funding formula, one that takes into account individual student needs, and then takes that need into account when distributing state funding, so that resources go where they are needed most. </a:t>
            </a:r>
            <a:endParaRPr lang="x-none"/>
          </a:p>
          <a:p>
            <a:endParaRPr lang="en-US" dirty="0"/>
          </a:p>
          <a:p>
            <a:r>
              <a:rPr lang="x-none"/>
              <a:t>What's the problem? We spend the least on kids who need the most.</a:t>
            </a:r>
            <a:endParaRPr lang="x-none">
              <a:solidFill>
                <a:srgbClr val="000000"/>
              </a:solidFill>
              <a:latin typeface="Calibri"/>
            </a:endParaRPr>
          </a:p>
        </p:txBody>
      </p:sp>
      <p:sp>
        <p:nvSpPr>
          <p:cNvPr id="4" name="Slide Number Placeholder 3"/>
          <p:cNvSpPr>
            <a:spLocks noGrp="1"/>
          </p:cNvSpPr>
          <p:nvPr>
            <p:ph type="sldNum" sz="quarter" idx="10"/>
          </p:nvPr>
        </p:nvSpPr>
        <p:spPr/>
        <p:txBody>
          <a:bodyPr/>
          <a:lstStyle/>
          <a:p>
            <a:fld id="{E3255D22-E20D-4D33-B2A5-47F0833BD17E}" type="slidenum">
              <a:rPr lang="en-US" smtClean="0"/>
              <a:t>6</a:t>
            </a:fld>
            <a:endParaRPr lang="en-US"/>
          </a:p>
        </p:txBody>
      </p:sp>
    </p:spTree>
    <p:extLst>
      <p:ext uri="{BB962C8B-B14F-4D97-AF65-F5344CB8AC3E}">
        <p14:creationId xmlns:p14="http://schemas.microsoft.com/office/powerpoint/2010/main" val="266552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the</a:t>
            </a:r>
            <a:r>
              <a:rPr lang="en-US" baseline="0" dirty="0" smtClean="0"/>
              <a:t> state underfunds the system, local districts have to be more reliant on local property taxes in order to make up the gap.</a:t>
            </a:r>
            <a:endParaRPr lang="en-US" dirty="0"/>
          </a:p>
        </p:txBody>
      </p:sp>
      <p:sp>
        <p:nvSpPr>
          <p:cNvPr id="4" name="Slide Number Placeholder 3"/>
          <p:cNvSpPr>
            <a:spLocks noGrp="1"/>
          </p:cNvSpPr>
          <p:nvPr>
            <p:ph type="sldNum" sz="quarter" idx="10"/>
          </p:nvPr>
        </p:nvSpPr>
        <p:spPr/>
        <p:txBody>
          <a:bodyPr/>
          <a:lstStyle/>
          <a:p>
            <a:fld id="{E3255D22-E20D-4D33-B2A5-47F0833BD17E}" type="slidenum">
              <a:rPr lang="en-US" smtClean="0"/>
              <a:t>12</a:t>
            </a:fld>
            <a:endParaRPr lang="en-US" dirty="0"/>
          </a:p>
        </p:txBody>
      </p:sp>
    </p:spTree>
    <p:extLst>
      <p:ext uri="{BB962C8B-B14F-4D97-AF65-F5344CB8AC3E}">
        <p14:creationId xmlns:p14="http://schemas.microsoft.com/office/powerpoint/2010/main" val="1991100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x-none" sz="2400" dirty="0"/>
              <a:t>What does an equitable system do? </a:t>
            </a:r>
            <a:endParaRPr lang="en-US" sz="2400" dirty="0"/>
          </a:p>
          <a:p>
            <a:pPr lvl="1"/>
            <a:r>
              <a:rPr lang="x-none" sz="2400" dirty="0"/>
              <a:t>1.  It takes equity into account in the calculation of adequacy. In other words, an equitable system takes into account the different needs of diverse learners in order to calculate the cost of providing </a:t>
            </a:r>
            <a:r>
              <a:rPr lang="x-none" sz="2400" i="1" dirty="0"/>
              <a:t>all students </a:t>
            </a:r>
            <a:r>
              <a:rPr lang="x-none" sz="2400" i="0" dirty="0"/>
              <a:t>with</a:t>
            </a:r>
            <a:r>
              <a:rPr lang="en-US" sz="2400" i="0" dirty="0"/>
              <a:t> </a:t>
            </a:r>
            <a:r>
              <a:rPr lang="x-none" sz="2400" i="0" dirty="0"/>
              <a:t>a</a:t>
            </a:r>
            <a:r>
              <a:rPr lang="x-none" sz="2400" i="0" baseline="0" dirty="0"/>
              <a:t> high quality</a:t>
            </a:r>
            <a:r>
              <a:rPr lang="x-none" sz="2400" dirty="0"/>
              <a:t> education. </a:t>
            </a:r>
          </a:p>
          <a:p>
            <a:pPr lvl="1"/>
            <a:r>
              <a:rPr lang="x-none" dirty="0"/>
              <a:t>2. An equitable system takes into account the varying resources communities are able to provide from local resources, recognizing</a:t>
            </a:r>
            <a:r>
              <a:rPr lang="x-none" baseline="0" dirty="0"/>
              <a:t> vast disparities in property we</a:t>
            </a:r>
            <a:r>
              <a:rPr lang="en-US" baseline="0" dirty="0"/>
              <a:t>al</a:t>
            </a:r>
            <a:r>
              <a:rPr lang="x-none" baseline="0" dirty="0"/>
              <a:t>th mean that some districts are able to contribute more than others</a:t>
            </a:r>
            <a:r>
              <a:rPr lang="x-none" dirty="0"/>
              <a:t>.</a:t>
            </a:r>
          </a:p>
          <a:p>
            <a:pPr lvl="1"/>
            <a:r>
              <a:rPr lang="x-none" dirty="0"/>
              <a:t>3. An equitable system will close funding gaps, on average, between low-income and non low-income students, and keeps them closed.</a:t>
            </a:r>
          </a:p>
          <a:p>
            <a:pPr lvl="1"/>
            <a:r>
              <a:rPr lang="x-none" dirty="0"/>
              <a:t>4. Provides a long-term solution that works for at least the next ten years. (not</a:t>
            </a:r>
            <a:r>
              <a:rPr lang="x-none" baseline="0" dirty="0"/>
              <a:t> a stop-gap solution or a formula with a shelf-life of a couple years, but a system that will continue to produce consistently equitable outcomes for an extended period of time. </a:t>
            </a:r>
            <a:endParaRPr lang="x-none" dirty="0"/>
          </a:p>
        </p:txBody>
      </p:sp>
      <p:sp>
        <p:nvSpPr>
          <p:cNvPr id="4" name="Slide Number Placeholder 3"/>
          <p:cNvSpPr>
            <a:spLocks noGrp="1"/>
          </p:cNvSpPr>
          <p:nvPr>
            <p:ph type="sldNum" sz="quarter" idx="10"/>
          </p:nvPr>
        </p:nvSpPr>
        <p:spPr/>
        <p:txBody>
          <a:bodyPr/>
          <a:lstStyle/>
          <a:p>
            <a:fld id="{E3255D22-E20D-4D33-B2A5-47F0833BD17E}" type="slidenum">
              <a:rPr lang="en-US" smtClean="0"/>
              <a:t>13</a:t>
            </a:fld>
            <a:endParaRPr lang="en-US" dirty="0"/>
          </a:p>
        </p:txBody>
      </p:sp>
    </p:spTree>
    <p:extLst>
      <p:ext uri="{BB962C8B-B14F-4D97-AF65-F5344CB8AC3E}">
        <p14:creationId xmlns:p14="http://schemas.microsoft.com/office/powerpoint/2010/main" val="2703024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00003" indent="-287304"/>
            <a:r>
              <a:rPr lang="x-none"/>
              <a:t>Before we can equitably fund education, we need to calculate how much it actually costs. EBM does </a:t>
            </a:r>
            <a:r>
              <a:rPr lang="en-US" dirty="0"/>
              <a:t>this in 3 steps:</a:t>
            </a:r>
            <a:endParaRPr lang="en-US" sz="1000" dirty="0"/>
          </a:p>
          <a:p>
            <a:pPr lvl="1">
              <a:lnSpc>
                <a:spcPct val="150000"/>
              </a:lnSpc>
            </a:pPr>
            <a:r>
              <a:rPr lang="x-none" sz="2200"/>
              <a:t>Step 1: Identifies 27 research-based activities that contribute to cost of </a:t>
            </a:r>
            <a:r>
              <a:rPr lang="en-US" sz="2200" dirty="0" smtClean="0"/>
              <a:t>high</a:t>
            </a:r>
            <a:r>
              <a:rPr lang="en-US" sz="2200" baseline="0" dirty="0" smtClean="0"/>
              <a:t> quality </a:t>
            </a:r>
            <a:r>
              <a:rPr lang="x-none" sz="2200" smtClean="0"/>
              <a:t>education </a:t>
            </a:r>
            <a:endParaRPr lang="x-none" sz="2200"/>
          </a:p>
          <a:p>
            <a:pPr marL="914292" lvl="2" indent="-226986">
              <a:lnSpc>
                <a:spcPct val="150000"/>
              </a:lnSpc>
            </a:pPr>
            <a:r>
              <a:rPr lang="x-none" sz="2000"/>
              <a:t>Some elements only apply to specific students,</a:t>
            </a:r>
            <a:r>
              <a:rPr lang="en-US" sz="2000" dirty="0"/>
              <a:t> </a:t>
            </a:r>
            <a:r>
              <a:rPr lang="x-none" sz="2000"/>
              <a:t>such as</a:t>
            </a:r>
            <a:r>
              <a:rPr lang="en-US" sz="2000" dirty="0"/>
              <a:t> </a:t>
            </a:r>
            <a:r>
              <a:rPr lang="x-none" sz="2000"/>
              <a:t>low-income students, English learners and students with special needs</a:t>
            </a:r>
          </a:p>
          <a:p>
            <a:pPr lvl="1"/>
            <a:r>
              <a:rPr lang="en-US" sz="2200" dirty="0"/>
              <a:t>Step 2: Calculates </a:t>
            </a:r>
            <a:r>
              <a:rPr lang="x-none" sz="2200"/>
              <a:t>Adequacy Target based on district demographics</a:t>
            </a:r>
          </a:p>
          <a:p>
            <a:pPr lvl="1"/>
            <a:r>
              <a:rPr lang="en-US" sz="2200" dirty="0"/>
              <a:t>Step 3: Adjusts Adequacy Target for regional wage differences</a:t>
            </a:r>
            <a:endParaRPr lang="x-none" sz="2200"/>
          </a:p>
          <a:p>
            <a:pPr defTabSz="914292">
              <a:defRPr/>
            </a:pPr>
            <a:r>
              <a:rPr lang="x-none">
                <a:solidFill>
                  <a:schemeClr val="bg1"/>
                </a:solidFill>
              </a:rPr>
              <a:t>The  more high-need students a district serves, the greater the cost of its Adequacy Target.</a:t>
            </a:r>
            <a:endParaRPr lang="en-US" dirty="0"/>
          </a:p>
          <a:p>
            <a:endParaRPr lang="en-US" dirty="0"/>
          </a:p>
        </p:txBody>
      </p:sp>
      <p:sp>
        <p:nvSpPr>
          <p:cNvPr id="4" name="Slide Number Placeholder 3"/>
          <p:cNvSpPr>
            <a:spLocks noGrp="1"/>
          </p:cNvSpPr>
          <p:nvPr>
            <p:ph type="sldNum" sz="quarter" idx="10"/>
          </p:nvPr>
        </p:nvSpPr>
        <p:spPr/>
        <p:txBody>
          <a:bodyPr/>
          <a:lstStyle/>
          <a:p>
            <a:pPr defTabSz="914292">
              <a:defRPr/>
            </a:pPr>
            <a:fld id="{E3255D22-E20D-4D33-B2A5-47F0833BD17E}" type="slidenum">
              <a:rPr lang="en-US">
                <a:solidFill>
                  <a:prstClr val="black"/>
                </a:solidFill>
                <a:latin typeface="Calibri"/>
              </a:rPr>
              <a:pPr defTabSz="914292">
                <a:defRPr/>
              </a:pPr>
              <a:t>16</a:t>
            </a:fld>
            <a:endParaRPr lang="en-US">
              <a:solidFill>
                <a:prstClr val="black"/>
              </a:solidFill>
              <a:latin typeface="Calibri"/>
            </a:endParaRPr>
          </a:p>
        </p:txBody>
      </p:sp>
    </p:spTree>
    <p:extLst>
      <p:ext uri="{BB962C8B-B14F-4D97-AF65-F5344CB8AC3E}">
        <p14:creationId xmlns:p14="http://schemas.microsoft.com/office/powerpoint/2010/main" val="3953357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defRPr/>
            </a:pPr>
            <a:r>
              <a:rPr lang="en-US" sz="1200" b="0" i="0" kern="1200" dirty="0">
                <a:solidFill>
                  <a:schemeClr val="tx1"/>
                </a:solidFill>
                <a:effectLst/>
                <a:latin typeface="+mn-lt"/>
                <a:ea typeface="+mn-ea"/>
                <a:cs typeface="+mn-cs"/>
              </a:rPr>
              <a:t>The Evidence Based Model has been used as the</a:t>
            </a:r>
            <a:r>
              <a:rPr lang="en-US" sz="1200" b="0" i="0" kern="1200" baseline="0" dirty="0">
                <a:solidFill>
                  <a:schemeClr val="tx1"/>
                </a:solidFill>
                <a:effectLst/>
                <a:latin typeface="+mn-lt"/>
                <a:ea typeface="+mn-ea"/>
                <a:cs typeface="+mn-cs"/>
              </a:rPr>
              <a:t> basis for the development of a potential solution to the problem of inequitable funding in Illinois.</a:t>
            </a:r>
          </a:p>
          <a:p>
            <a:pPr marL="0" indent="0">
              <a:buFont typeface="Arial" panose="020B0604020202020204" pitchFamily="34" charset="0"/>
              <a:buNone/>
              <a:defRPr/>
            </a:pPr>
            <a:r>
              <a:rPr lang="en-US" sz="1200" b="0" i="0" kern="1200" dirty="0">
                <a:solidFill>
                  <a:schemeClr val="tx1"/>
                </a:solidFill>
                <a:effectLst/>
                <a:latin typeface="+mn-lt"/>
                <a:ea typeface="+mn-ea"/>
                <a:cs typeface="+mn-cs"/>
              </a:rPr>
              <a:t> </a:t>
            </a:r>
          </a:p>
          <a:p>
            <a:pPr marL="171450" indent="-171450">
              <a:buFont typeface="Arial" panose="020B0604020202020204" pitchFamily="34" charset="0"/>
              <a:buChar char="•"/>
              <a:defRPr/>
            </a:pPr>
            <a:r>
              <a:rPr lang="en-US" sz="1200" b="0" i="0" kern="1200" dirty="0">
                <a:solidFill>
                  <a:schemeClr val="tx1"/>
                </a:solidFill>
                <a:effectLst/>
                <a:latin typeface="+mn-lt"/>
                <a:ea typeface="+mn-ea"/>
                <a:cs typeface="+mn-cs"/>
              </a:rPr>
              <a:t>The EBM</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is used to calculate the cost of a high-quality education, (research-based interventions that have a</a:t>
            </a:r>
            <a:r>
              <a:rPr lang="en-US" sz="1200" b="0" i="0" kern="1200" baseline="0" dirty="0">
                <a:solidFill>
                  <a:schemeClr val="tx1"/>
                </a:solidFill>
                <a:effectLst/>
                <a:latin typeface="+mn-lt"/>
                <a:ea typeface="+mn-ea"/>
                <a:cs typeface="+mn-cs"/>
              </a:rPr>
              <a:t> positive</a:t>
            </a:r>
            <a:r>
              <a:rPr lang="en-US" sz="1200" b="0" i="0" kern="1200" dirty="0">
                <a:solidFill>
                  <a:schemeClr val="tx1"/>
                </a:solidFill>
                <a:effectLst/>
                <a:latin typeface="+mn-lt"/>
                <a:ea typeface="+mn-ea"/>
                <a:cs typeface="+mn-cs"/>
              </a:rPr>
              <a:t> impact on student progress). </a:t>
            </a:r>
          </a:p>
          <a:p>
            <a:pPr marL="171450" indent="-171450">
              <a:buFont typeface="Arial" panose="020B0604020202020204" pitchFamily="34" charset="0"/>
              <a:buChar char="•"/>
              <a:defRPr/>
            </a:pPr>
            <a:r>
              <a:rPr lang="en-US" sz="1200" b="0" i="0" kern="1200" dirty="0">
                <a:solidFill>
                  <a:schemeClr val="tx1"/>
                </a:solidFill>
                <a:effectLst/>
                <a:latin typeface="+mn-lt"/>
                <a:ea typeface="+mn-ea"/>
                <a:cs typeface="+mn-cs"/>
              </a:rPr>
              <a:t>The model has been used as the basis of funding models through-out the country. (Wyoming, Arkansas, Texas, North Dakota)</a:t>
            </a:r>
          </a:p>
          <a:p>
            <a:pPr marL="171450" indent="-171450">
              <a:buFont typeface="Arial" panose="020B0604020202020204" pitchFamily="34" charset="0"/>
              <a:buChar char="•"/>
              <a:defRPr/>
            </a:pPr>
            <a:r>
              <a:rPr lang="en-US" sz="1200" b="0" i="0" kern="1200" dirty="0">
                <a:solidFill>
                  <a:schemeClr val="tx1"/>
                </a:solidFill>
                <a:effectLst/>
                <a:latin typeface="+mn-lt"/>
                <a:ea typeface="+mn-ea"/>
                <a:cs typeface="+mn-cs"/>
              </a:rPr>
              <a:t>It provides the basis</a:t>
            </a:r>
            <a:r>
              <a:rPr lang="en-US" sz="1200" b="0" i="0" kern="1200" baseline="0" dirty="0">
                <a:solidFill>
                  <a:schemeClr val="tx1"/>
                </a:solidFill>
                <a:effectLst/>
                <a:latin typeface="+mn-lt"/>
                <a:ea typeface="+mn-ea"/>
                <a:cs typeface="+mn-cs"/>
              </a:rPr>
              <a:t> for the distribution methodology being developed in Illinois.</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defRPr/>
            </a:pP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defRPr/>
            </a:pPr>
            <a:r>
              <a:rPr lang="en-US" sz="1200" b="0" i="0" kern="1200" dirty="0">
                <a:solidFill>
                  <a:schemeClr val="tx1"/>
                </a:solidFill>
                <a:effectLst/>
                <a:latin typeface="+mn-lt"/>
                <a:ea typeface="+mn-ea"/>
                <a:cs typeface="+mn-cs"/>
              </a:rPr>
              <a:t>How</a:t>
            </a:r>
            <a:r>
              <a:rPr lang="en-US" sz="1200" b="0" i="0" kern="1200" baseline="0" dirty="0">
                <a:solidFill>
                  <a:schemeClr val="tx1"/>
                </a:solidFill>
                <a:effectLst/>
                <a:latin typeface="+mn-lt"/>
                <a:ea typeface="+mn-ea"/>
                <a:cs typeface="+mn-cs"/>
              </a:rPr>
              <a:t> does the model work?</a:t>
            </a:r>
            <a:r>
              <a:rPr lang="en-US" sz="1200" b="0" i="0" kern="1200" dirty="0">
                <a:solidFill>
                  <a:schemeClr val="tx1"/>
                </a:solidFill>
                <a:effectLst/>
                <a:latin typeface="+mn-lt"/>
                <a:ea typeface="+mn-ea"/>
                <a:cs typeface="+mn-cs"/>
              </a:rPr>
              <a:t> </a:t>
            </a:r>
          </a:p>
          <a:p>
            <a:pPr marL="171450" indent="-171450">
              <a:buFont typeface="Arial" panose="020B0604020202020204" pitchFamily="34" charset="0"/>
              <a:buChar char="•"/>
              <a:defRPr/>
            </a:pP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defRPr/>
            </a:pPr>
            <a:r>
              <a:rPr lang="en-US" sz="1200" b="0" i="0" kern="1200" dirty="0">
                <a:solidFill>
                  <a:schemeClr val="tx1"/>
                </a:solidFill>
                <a:effectLst/>
                <a:latin typeface="+mn-lt"/>
                <a:ea typeface="+mn-ea"/>
                <a:cs typeface="+mn-cs"/>
              </a:rPr>
              <a:t>Go</a:t>
            </a:r>
            <a:r>
              <a:rPr lang="en-US" sz="1200" b="0" i="0" kern="1200" baseline="0" dirty="0">
                <a:solidFill>
                  <a:schemeClr val="tx1"/>
                </a:solidFill>
                <a:effectLst/>
                <a:latin typeface="+mn-lt"/>
                <a:ea typeface="+mn-ea"/>
                <a:cs typeface="+mn-cs"/>
              </a:rPr>
              <a:t> through 4 steps</a:t>
            </a:r>
          </a:p>
          <a:p>
            <a:pPr marL="171450" indent="-171450">
              <a:buFont typeface="Arial" panose="020B0604020202020204" pitchFamily="34" charset="0"/>
              <a:buChar char="•"/>
              <a:defRPr/>
            </a:pPr>
            <a:endParaRPr lang="en-US" sz="1200" b="0" i="0" kern="1200" baseline="0" dirty="0">
              <a:solidFill>
                <a:schemeClr val="tx1"/>
              </a:solidFill>
              <a:effectLst/>
              <a:latin typeface="+mn-lt"/>
              <a:ea typeface="+mn-ea"/>
              <a:cs typeface="+mn-cs"/>
            </a:endParaRPr>
          </a:p>
          <a:p>
            <a:pPr marL="171450" indent="-171450">
              <a:buFont typeface="Arial" panose="020B0604020202020204" pitchFamily="34" charset="0"/>
              <a:buChar char="•"/>
              <a:defRPr/>
            </a:pPr>
            <a:r>
              <a:rPr lang="en-US" sz="1200" b="0" i="0" kern="1200" baseline="0" dirty="0">
                <a:solidFill>
                  <a:schemeClr val="tx1"/>
                </a:solidFill>
                <a:effectLst/>
                <a:latin typeface="+mn-lt"/>
                <a:ea typeface="+mn-ea"/>
                <a:cs typeface="+mn-cs"/>
              </a:rPr>
              <a:t>On first step, important to note that the dollar amounts for the adequacy target are progressive, as we saw in the bar graphs, NOT equal, but here we represent 100% of adequacy, rather than those dollar amounts</a:t>
            </a:r>
            <a:endParaRPr lang="en-US" dirty="0"/>
          </a:p>
        </p:txBody>
      </p:sp>
      <p:sp>
        <p:nvSpPr>
          <p:cNvPr id="4" name="Slide Number Placeholder 3"/>
          <p:cNvSpPr>
            <a:spLocks noGrp="1"/>
          </p:cNvSpPr>
          <p:nvPr>
            <p:ph type="sldNum" sz="quarter" idx="10"/>
          </p:nvPr>
        </p:nvSpPr>
        <p:spPr/>
        <p:txBody>
          <a:bodyPr/>
          <a:lstStyle/>
          <a:p>
            <a:fld id="{E3255D22-E20D-4D33-B2A5-47F0833BD17E}" type="slidenum">
              <a:rPr lang="en-US" smtClean="0"/>
              <a:t>17</a:t>
            </a:fld>
            <a:endParaRPr lang="en-US"/>
          </a:p>
        </p:txBody>
      </p:sp>
    </p:spTree>
    <p:extLst>
      <p:ext uri="{BB962C8B-B14F-4D97-AF65-F5344CB8AC3E}">
        <p14:creationId xmlns:p14="http://schemas.microsoft.com/office/powerpoint/2010/main" val="24401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255D22-E20D-4D33-B2A5-47F0833BD17E}" type="slidenum">
              <a:rPr lang="en-US" smtClean="0"/>
              <a:t>18</a:t>
            </a:fld>
            <a:endParaRPr lang="en-US"/>
          </a:p>
        </p:txBody>
      </p:sp>
    </p:spTree>
    <p:extLst>
      <p:ext uri="{BB962C8B-B14F-4D97-AF65-F5344CB8AC3E}">
        <p14:creationId xmlns:p14="http://schemas.microsoft.com/office/powerpoint/2010/main" val="383567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90600" y="3352800"/>
            <a:ext cx="7772400" cy="1470025"/>
          </a:xfrm>
        </p:spPr>
        <p:txBody>
          <a:bodyPr anchor="b">
            <a:normAutofit/>
          </a:bodyPr>
          <a:lstStyle>
            <a:lvl1pPr algn="r">
              <a:defRPr sz="4000" b="1"/>
            </a:lvl1pPr>
          </a:lstStyle>
          <a:p>
            <a:r>
              <a:rPr lang="en-US"/>
              <a:t>CLICK TO EDIT MASTER TITLE STYLE</a:t>
            </a:r>
          </a:p>
        </p:txBody>
      </p:sp>
      <p:sp>
        <p:nvSpPr>
          <p:cNvPr id="3" name="Subtitle 2"/>
          <p:cNvSpPr>
            <a:spLocks noGrp="1"/>
          </p:cNvSpPr>
          <p:nvPr>
            <p:ph type="subTitle" idx="1"/>
          </p:nvPr>
        </p:nvSpPr>
        <p:spPr>
          <a:xfrm>
            <a:off x="2362200" y="4876800"/>
            <a:ext cx="6400800" cy="13716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Tree>
    <p:extLst>
      <p:ext uri="{BB962C8B-B14F-4D97-AF65-F5344CB8AC3E}">
        <p14:creationId xmlns:p14="http://schemas.microsoft.com/office/powerpoint/2010/main" val="2440443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E6A4484-E5A7-4BBC-8C98-C538EB5F349B}" type="slidenum">
              <a:rPr lang="en-US" smtClean="0"/>
              <a:t>‹#›</a:t>
            </a:fld>
            <a:endParaRPr lang="en-US"/>
          </a:p>
        </p:txBody>
      </p:sp>
    </p:spTree>
    <p:extLst>
      <p:ext uri="{BB962C8B-B14F-4D97-AF65-F5344CB8AC3E}">
        <p14:creationId xmlns:p14="http://schemas.microsoft.com/office/powerpoint/2010/main" val="3087126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E6A4484-E5A7-4BBC-8C98-C538EB5F349B}" type="slidenum">
              <a:rPr lang="en-US" smtClean="0"/>
              <a:t>‹#›</a:t>
            </a:fld>
            <a:endParaRPr lang="en-US"/>
          </a:p>
        </p:txBody>
      </p:sp>
    </p:spTree>
    <p:extLst>
      <p:ext uri="{BB962C8B-B14F-4D97-AF65-F5344CB8AC3E}">
        <p14:creationId xmlns:p14="http://schemas.microsoft.com/office/powerpoint/2010/main" val="4125295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435356" y="1508760"/>
            <a:ext cx="8271775" cy="4617720"/>
          </a:xfrm>
        </p:spPr>
        <p:txBody>
          <a:bodyPr/>
          <a:lstStyle>
            <a:lvl1pPr>
              <a:spcBef>
                <a:spcPts val="384"/>
              </a:spcBef>
              <a:defRPr/>
            </a:lvl1pPr>
            <a:lvl2pPr marL="457200" indent="-230400">
              <a:spcBef>
                <a:spcPts val="384"/>
              </a:spcBef>
              <a:defRPr/>
            </a:lvl2pPr>
            <a:lvl3pPr marL="914400" indent="-230400">
              <a:spcBef>
                <a:spcPts val="384"/>
              </a:spcBef>
              <a:defRPr/>
            </a:lvl3pPr>
            <a:lvl4pPr marL="1375200" indent="-234000">
              <a:spcBef>
                <a:spcPts val="384"/>
              </a:spcBef>
              <a:defRPr/>
            </a:lvl4pPr>
            <a:lvl5pPr marL="2059200" indent="-230400">
              <a:spcBef>
                <a:spcPts val="384"/>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56172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90600" y="3352800"/>
            <a:ext cx="7772400" cy="1470025"/>
          </a:xfrm>
        </p:spPr>
        <p:txBody>
          <a:bodyPr anchor="b">
            <a:normAutofit/>
          </a:bodyPr>
          <a:lstStyle>
            <a:lvl1pPr algn="r">
              <a:defRPr sz="4000" b="1"/>
            </a:lvl1pPr>
          </a:lstStyle>
          <a:p>
            <a:r>
              <a:rPr lang="en-US"/>
              <a:t>CLICK TO EDIT MASTER TITLE STYLE</a:t>
            </a:r>
          </a:p>
        </p:txBody>
      </p:sp>
      <p:sp>
        <p:nvSpPr>
          <p:cNvPr id="3" name="Subtitle 2"/>
          <p:cNvSpPr>
            <a:spLocks noGrp="1"/>
          </p:cNvSpPr>
          <p:nvPr>
            <p:ph type="subTitle" idx="1"/>
          </p:nvPr>
        </p:nvSpPr>
        <p:spPr>
          <a:xfrm>
            <a:off x="2362200" y="4876800"/>
            <a:ext cx="6400800" cy="13716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Tree>
    <p:extLst>
      <p:ext uri="{BB962C8B-B14F-4D97-AF65-F5344CB8AC3E}">
        <p14:creationId xmlns:p14="http://schemas.microsoft.com/office/powerpoint/2010/main" val="2440443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a:t>Click to edit Master title style</a:t>
            </a:r>
          </a:p>
        </p:txBody>
      </p:sp>
      <p:sp>
        <p:nvSpPr>
          <p:cNvPr id="3" name="Content Placeholder 2"/>
          <p:cNvSpPr>
            <a:spLocks noGrp="1"/>
          </p:cNvSpPr>
          <p:nvPr>
            <p:ph idx="1"/>
          </p:nvPr>
        </p:nvSpPr>
        <p:spPr/>
        <p:txBody>
          <a:bodyPr/>
          <a:lstStyle>
            <a:lvl1pPr>
              <a:buClr>
                <a:schemeClr val="accent3"/>
              </a:buClr>
              <a:defRPr sz="2400"/>
            </a:lvl1pPr>
            <a:lvl2pPr>
              <a:buClr>
                <a:schemeClr val="accent3"/>
              </a:buClr>
              <a:defRPr sz="2000"/>
            </a:lvl2pPr>
            <a:lvl3pPr>
              <a:buClr>
                <a:schemeClr val="accent3"/>
              </a:buClr>
              <a:defRPr sz="1800"/>
            </a:lvl3pPr>
            <a:lvl4pPr>
              <a:buClr>
                <a:schemeClr val="accent3"/>
              </a:buClr>
              <a:defRPr sz="1800"/>
            </a:lvl4pPr>
            <a:lvl5pPr>
              <a:buClr>
                <a:schemeClr val="accent3"/>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ABF2499-DEB0-491D-96F0-982F1F68C624}" type="slidenum">
              <a:rPr lang="en-US" smtClean="0"/>
              <a:t>‹#›</a:t>
            </a:fld>
            <a:endParaRPr lang="en-US"/>
          </a:p>
        </p:txBody>
      </p:sp>
    </p:spTree>
    <p:extLst>
      <p:ext uri="{BB962C8B-B14F-4D97-AF65-F5344CB8AC3E}">
        <p14:creationId xmlns:p14="http://schemas.microsoft.com/office/powerpoint/2010/main" val="3764877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r">
              <a:defRPr sz="2800" b="1" cap="none"/>
            </a:lvl1pPr>
          </a:lstStyle>
          <a:p>
            <a:r>
              <a:rPr lang="en-US"/>
              <a:t>Click to edit master 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ABF2499-DEB0-491D-96F0-982F1F68C624}" type="slidenum">
              <a:rPr lang="en-US" smtClean="0"/>
              <a:t>‹#›</a:t>
            </a:fld>
            <a:endParaRPr lang="en-US"/>
          </a:p>
        </p:txBody>
      </p:sp>
    </p:spTree>
    <p:extLst>
      <p:ext uri="{BB962C8B-B14F-4D97-AF65-F5344CB8AC3E}">
        <p14:creationId xmlns:p14="http://schemas.microsoft.com/office/powerpoint/2010/main" val="4060048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553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ABF2499-DEB0-491D-96F0-982F1F68C624}" type="slidenum">
              <a:rPr lang="en-US" smtClean="0"/>
              <a:t>‹#›</a:t>
            </a:fld>
            <a:endParaRPr lang="en-US"/>
          </a:p>
        </p:txBody>
      </p:sp>
    </p:spTree>
    <p:extLst>
      <p:ext uri="{BB962C8B-B14F-4D97-AF65-F5344CB8AC3E}">
        <p14:creationId xmlns:p14="http://schemas.microsoft.com/office/powerpoint/2010/main" val="1479119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553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7ABF2499-DEB0-491D-96F0-982F1F68C624}" type="slidenum">
              <a:rPr lang="en-US" smtClean="0"/>
              <a:t>‹#›</a:t>
            </a:fld>
            <a:endParaRPr lang="en-US"/>
          </a:p>
        </p:txBody>
      </p:sp>
    </p:spTree>
    <p:extLst>
      <p:ext uri="{BB962C8B-B14F-4D97-AF65-F5344CB8AC3E}">
        <p14:creationId xmlns:p14="http://schemas.microsoft.com/office/powerpoint/2010/main" val="2094574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553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7ABF2499-DEB0-491D-96F0-982F1F68C624}" type="slidenum">
              <a:rPr lang="en-US" smtClean="0"/>
              <a:t>‹#›</a:t>
            </a:fld>
            <a:endParaRPr lang="en-US"/>
          </a:p>
        </p:txBody>
      </p:sp>
    </p:spTree>
    <p:extLst>
      <p:ext uri="{BB962C8B-B14F-4D97-AF65-F5344CB8AC3E}">
        <p14:creationId xmlns:p14="http://schemas.microsoft.com/office/powerpoint/2010/main" val="8878728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BF2499-DEB0-491D-96F0-982F1F68C624}" type="slidenum">
              <a:rPr lang="en-US" smtClean="0"/>
              <a:t>‹#›</a:t>
            </a:fld>
            <a:endParaRPr lang="en-US"/>
          </a:p>
        </p:txBody>
      </p:sp>
    </p:spTree>
    <p:extLst>
      <p:ext uri="{BB962C8B-B14F-4D97-AF65-F5344CB8AC3E}">
        <p14:creationId xmlns:p14="http://schemas.microsoft.com/office/powerpoint/2010/main" val="98745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a:t>Click to edit Master title style</a:t>
            </a:r>
          </a:p>
        </p:txBody>
      </p:sp>
      <p:sp>
        <p:nvSpPr>
          <p:cNvPr id="3" name="Content Placeholder 2"/>
          <p:cNvSpPr>
            <a:spLocks noGrp="1"/>
          </p:cNvSpPr>
          <p:nvPr>
            <p:ph idx="1"/>
          </p:nvPr>
        </p:nvSpPr>
        <p:spPr/>
        <p:txBody>
          <a:bodyPr/>
          <a:lstStyle>
            <a:lvl1pPr>
              <a:buClr>
                <a:schemeClr val="accent3"/>
              </a:buClr>
              <a:defRPr sz="2400"/>
            </a:lvl1pPr>
            <a:lvl2pPr>
              <a:buClr>
                <a:schemeClr val="accent3"/>
              </a:buClr>
              <a:defRPr sz="2000"/>
            </a:lvl2pPr>
            <a:lvl3pPr>
              <a:buClr>
                <a:schemeClr val="accent3"/>
              </a:buClr>
              <a:defRPr sz="1800"/>
            </a:lvl3pPr>
            <a:lvl4pPr>
              <a:buClr>
                <a:schemeClr val="accent3"/>
              </a:buClr>
              <a:defRPr sz="1800"/>
            </a:lvl4pPr>
            <a:lvl5pPr>
              <a:buClr>
                <a:schemeClr val="accent3"/>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6E6A4484-E5A7-4BBC-8C98-C538EB5F349B}" type="slidenum">
              <a:rPr lang="en-US" smtClean="0"/>
              <a:t>‹#›</a:t>
            </a:fld>
            <a:endParaRPr lang="en-US"/>
          </a:p>
        </p:txBody>
      </p:sp>
    </p:spTree>
    <p:extLst>
      <p:ext uri="{BB962C8B-B14F-4D97-AF65-F5344CB8AC3E}">
        <p14:creationId xmlns:p14="http://schemas.microsoft.com/office/powerpoint/2010/main" val="3764877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7ABF2499-DEB0-491D-96F0-982F1F68C624}" type="slidenum">
              <a:rPr lang="en-US" smtClean="0"/>
              <a:t>‹#›</a:t>
            </a:fld>
            <a:endParaRPr lang="en-US"/>
          </a:p>
        </p:txBody>
      </p:sp>
      <p:sp>
        <p:nvSpPr>
          <p:cNvPr id="8" name="Title 1"/>
          <p:cNvSpPr>
            <a:spLocks noGrp="1"/>
          </p:cNvSpPr>
          <p:nvPr>
            <p:ph type="title" hasCustomPrompt="1"/>
          </p:nvPr>
        </p:nvSpPr>
        <p:spPr>
          <a:xfrm>
            <a:off x="722313" y="4406900"/>
            <a:ext cx="7772400" cy="1362075"/>
          </a:xfrm>
        </p:spPr>
        <p:txBody>
          <a:bodyPr anchor="t">
            <a:normAutofit/>
          </a:bodyPr>
          <a:lstStyle>
            <a:lvl1pPr algn="r">
              <a:defRPr sz="2800" b="0" cap="none">
                <a:solidFill>
                  <a:schemeClr val="tx1"/>
                </a:solidFill>
                <a:latin typeface="+mn-lt"/>
              </a:defRPr>
            </a:lvl1pPr>
          </a:lstStyle>
          <a:p>
            <a:r>
              <a:rPr lang="en-US"/>
              <a:t>Click to edit master title style</a:t>
            </a:r>
          </a:p>
        </p:txBody>
      </p:sp>
    </p:spTree>
    <p:extLst>
      <p:ext uri="{BB962C8B-B14F-4D97-AF65-F5344CB8AC3E}">
        <p14:creationId xmlns:p14="http://schemas.microsoft.com/office/powerpoint/2010/main" val="19494200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ABF2499-DEB0-491D-96F0-982F1F68C624}" type="slidenum">
              <a:rPr lang="en-US" smtClean="0"/>
              <a:t>‹#›</a:t>
            </a:fld>
            <a:endParaRPr lang="en-US"/>
          </a:p>
        </p:txBody>
      </p:sp>
    </p:spTree>
    <p:extLst>
      <p:ext uri="{BB962C8B-B14F-4D97-AF65-F5344CB8AC3E}">
        <p14:creationId xmlns:p14="http://schemas.microsoft.com/office/powerpoint/2010/main" val="1808201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ABF2499-DEB0-491D-96F0-982F1F68C624}" type="slidenum">
              <a:rPr lang="en-US" smtClean="0"/>
              <a:t>‹#›</a:t>
            </a:fld>
            <a:endParaRPr lang="en-US"/>
          </a:p>
        </p:txBody>
      </p:sp>
    </p:spTree>
    <p:extLst>
      <p:ext uri="{BB962C8B-B14F-4D97-AF65-F5344CB8AC3E}">
        <p14:creationId xmlns:p14="http://schemas.microsoft.com/office/powerpoint/2010/main" val="30871260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ABF2499-DEB0-491D-96F0-982F1F68C624}" type="slidenum">
              <a:rPr lang="en-US" smtClean="0"/>
              <a:t>‹#›</a:t>
            </a:fld>
            <a:endParaRPr lang="en-US"/>
          </a:p>
        </p:txBody>
      </p:sp>
    </p:spTree>
    <p:extLst>
      <p:ext uri="{BB962C8B-B14F-4D97-AF65-F5344CB8AC3E}">
        <p14:creationId xmlns:p14="http://schemas.microsoft.com/office/powerpoint/2010/main" val="41252956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435356" y="1508760"/>
            <a:ext cx="8271775" cy="4617720"/>
          </a:xfrm>
        </p:spPr>
        <p:txBody>
          <a:bodyPr/>
          <a:lstStyle>
            <a:lvl1pPr>
              <a:spcBef>
                <a:spcPts val="366"/>
              </a:spcBef>
              <a:defRPr/>
            </a:lvl1pPr>
            <a:lvl2pPr marL="435346" indent="-219387">
              <a:spcBef>
                <a:spcPts val="366"/>
              </a:spcBef>
              <a:defRPr/>
            </a:lvl2pPr>
            <a:lvl3pPr marL="870692" indent="-219387">
              <a:spcBef>
                <a:spcPts val="366"/>
              </a:spcBef>
              <a:defRPr/>
            </a:lvl3pPr>
            <a:lvl4pPr marL="1309465" indent="-222815">
              <a:spcBef>
                <a:spcPts val="366"/>
              </a:spcBef>
              <a:defRPr/>
            </a:lvl4pPr>
            <a:lvl5pPr marL="1960770" indent="-219387">
              <a:spcBef>
                <a:spcPts val="366"/>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2"/>
          </p:nvPr>
        </p:nvSpPr>
        <p:spPr>
          <a:xfrm>
            <a:off x="612648" y="6356350"/>
            <a:ext cx="1981200" cy="365760"/>
          </a:xfrm>
        </p:spPr>
        <p:txBody>
          <a:bodyPr/>
          <a:lstStyle/>
          <a:p>
            <a:fld id="{DD0C4365-43A9-495E-9286-5CD449261C01}" type="slidenum">
              <a:rPr lang="en-US" smtClean="0"/>
              <a:t>‹#›</a:t>
            </a:fld>
            <a:endParaRPr lang="en-US"/>
          </a:p>
        </p:txBody>
      </p:sp>
    </p:spTree>
    <p:extLst>
      <p:ext uri="{BB962C8B-B14F-4D97-AF65-F5344CB8AC3E}">
        <p14:creationId xmlns:p14="http://schemas.microsoft.com/office/powerpoint/2010/main" val="6820487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108331-4B71-4FCE-B522-E3ED91DCE39A}"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0FA7D-D047-4A1B-9081-08B647B34588}" type="slidenum">
              <a:rPr lang="en-US" smtClean="0"/>
              <a:t>‹#›</a:t>
            </a:fld>
            <a:endParaRPr lang="en-US"/>
          </a:p>
        </p:txBody>
      </p:sp>
    </p:spTree>
    <p:extLst>
      <p:ext uri="{BB962C8B-B14F-4D97-AF65-F5344CB8AC3E}">
        <p14:creationId xmlns:p14="http://schemas.microsoft.com/office/powerpoint/2010/main" val="12804206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108331-4B71-4FCE-B522-E3ED91DCE39A}"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0FA7D-D047-4A1B-9081-08B647B34588}" type="slidenum">
              <a:rPr lang="en-US" smtClean="0"/>
              <a:t>‹#›</a:t>
            </a:fld>
            <a:endParaRPr lang="en-US"/>
          </a:p>
        </p:txBody>
      </p:sp>
    </p:spTree>
    <p:extLst>
      <p:ext uri="{BB962C8B-B14F-4D97-AF65-F5344CB8AC3E}">
        <p14:creationId xmlns:p14="http://schemas.microsoft.com/office/powerpoint/2010/main" val="38653595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108331-4B71-4FCE-B522-E3ED91DCE39A}"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0FA7D-D047-4A1B-9081-08B647B34588}" type="slidenum">
              <a:rPr lang="en-US" smtClean="0"/>
              <a:t>‹#›</a:t>
            </a:fld>
            <a:endParaRPr lang="en-US"/>
          </a:p>
        </p:txBody>
      </p:sp>
    </p:spTree>
    <p:extLst>
      <p:ext uri="{BB962C8B-B14F-4D97-AF65-F5344CB8AC3E}">
        <p14:creationId xmlns:p14="http://schemas.microsoft.com/office/powerpoint/2010/main" val="3992777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108331-4B71-4FCE-B522-E3ED91DCE39A}"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30FA7D-D047-4A1B-9081-08B647B34588}" type="slidenum">
              <a:rPr lang="en-US" smtClean="0"/>
              <a:t>‹#›</a:t>
            </a:fld>
            <a:endParaRPr lang="en-US"/>
          </a:p>
        </p:txBody>
      </p:sp>
    </p:spTree>
    <p:extLst>
      <p:ext uri="{BB962C8B-B14F-4D97-AF65-F5344CB8AC3E}">
        <p14:creationId xmlns:p14="http://schemas.microsoft.com/office/powerpoint/2010/main" val="11804723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108331-4B71-4FCE-B522-E3ED91DCE39A}" type="datetimeFigureOut">
              <a:rPr lang="en-US" smtClean="0"/>
              <a:t>5/25/2017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30FA7D-D047-4A1B-9081-08B647B34588}" type="slidenum">
              <a:rPr lang="en-US" smtClean="0"/>
              <a:t>‹#›</a:t>
            </a:fld>
            <a:endParaRPr lang="en-US"/>
          </a:p>
        </p:txBody>
      </p:sp>
    </p:spTree>
    <p:extLst>
      <p:ext uri="{BB962C8B-B14F-4D97-AF65-F5344CB8AC3E}">
        <p14:creationId xmlns:p14="http://schemas.microsoft.com/office/powerpoint/2010/main" val="3751459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r">
              <a:defRPr sz="2800" b="1" cap="none"/>
            </a:lvl1pPr>
          </a:lstStyle>
          <a:p>
            <a:r>
              <a:rPr lang="en-US"/>
              <a:t>Click to edit master 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E6A4484-E5A7-4BBC-8C98-C538EB5F349B}" type="slidenum">
              <a:rPr lang="en-US" smtClean="0"/>
              <a:t>‹#›</a:t>
            </a:fld>
            <a:endParaRPr lang="en-US"/>
          </a:p>
        </p:txBody>
      </p:sp>
    </p:spTree>
    <p:extLst>
      <p:ext uri="{BB962C8B-B14F-4D97-AF65-F5344CB8AC3E}">
        <p14:creationId xmlns:p14="http://schemas.microsoft.com/office/powerpoint/2010/main" val="40600483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108331-4B71-4FCE-B522-E3ED91DCE39A}" type="datetimeFigureOut">
              <a:rPr lang="en-US" smtClean="0"/>
              <a:t>5/25/2017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30FA7D-D047-4A1B-9081-08B647B34588}" type="slidenum">
              <a:rPr lang="en-US" smtClean="0"/>
              <a:t>‹#›</a:t>
            </a:fld>
            <a:endParaRPr lang="en-US"/>
          </a:p>
        </p:txBody>
      </p:sp>
    </p:spTree>
    <p:extLst>
      <p:ext uri="{BB962C8B-B14F-4D97-AF65-F5344CB8AC3E}">
        <p14:creationId xmlns:p14="http://schemas.microsoft.com/office/powerpoint/2010/main" val="24419341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08331-4B71-4FCE-B522-E3ED91DCE39A}" type="datetimeFigureOut">
              <a:rPr lang="en-US" smtClean="0"/>
              <a:t>5/25/2017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30FA7D-D047-4A1B-9081-08B647B34588}" type="slidenum">
              <a:rPr lang="en-US" smtClean="0"/>
              <a:t>‹#›</a:t>
            </a:fld>
            <a:endParaRPr lang="en-US"/>
          </a:p>
        </p:txBody>
      </p:sp>
    </p:spTree>
    <p:extLst>
      <p:ext uri="{BB962C8B-B14F-4D97-AF65-F5344CB8AC3E}">
        <p14:creationId xmlns:p14="http://schemas.microsoft.com/office/powerpoint/2010/main" val="41052015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108331-4B71-4FCE-B522-E3ED91DCE39A}"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30FA7D-D047-4A1B-9081-08B647B34588}" type="slidenum">
              <a:rPr lang="en-US" smtClean="0"/>
              <a:t>‹#›</a:t>
            </a:fld>
            <a:endParaRPr lang="en-US"/>
          </a:p>
        </p:txBody>
      </p:sp>
    </p:spTree>
    <p:extLst>
      <p:ext uri="{BB962C8B-B14F-4D97-AF65-F5344CB8AC3E}">
        <p14:creationId xmlns:p14="http://schemas.microsoft.com/office/powerpoint/2010/main" val="18885505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108331-4B71-4FCE-B522-E3ED91DCE39A}" type="datetimeFigureOut">
              <a:rPr lang="en-US" smtClean="0"/>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30FA7D-D047-4A1B-9081-08B647B34588}" type="slidenum">
              <a:rPr lang="en-US" smtClean="0"/>
              <a:t>‹#›</a:t>
            </a:fld>
            <a:endParaRPr lang="en-US"/>
          </a:p>
        </p:txBody>
      </p:sp>
    </p:spTree>
    <p:extLst>
      <p:ext uri="{BB962C8B-B14F-4D97-AF65-F5344CB8AC3E}">
        <p14:creationId xmlns:p14="http://schemas.microsoft.com/office/powerpoint/2010/main" val="32361892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108331-4B71-4FCE-B522-E3ED91DCE39A}"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0FA7D-D047-4A1B-9081-08B647B34588}" type="slidenum">
              <a:rPr lang="en-US" smtClean="0"/>
              <a:t>‹#›</a:t>
            </a:fld>
            <a:endParaRPr lang="en-US"/>
          </a:p>
        </p:txBody>
      </p:sp>
    </p:spTree>
    <p:extLst>
      <p:ext uri="{BB962C8B-B14F-4D97-AF65-F5344CB8AC3E}">
        <p14:creationId xmlns:p14="http://schemas.microsoft.com/office/powerpoint/2010/main" val="26058642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108331-4B71-4FCE-B522-E3ED91DCE39A}" type="datetimeFigureOut">
              <a:rPr lang="en-US" smtClean="0"/>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0FA7D-D047-4A1B-9081-08B647B34588}" type="slidenum">
              <a:rPr lang="en-US" smtClean="0"/>
              <a:t>‹#›</a:t>
            </a:fld>
            <a:endParaRPr lang="en-US"/>
          </a:p>
        </p:txBody>
      </p:sp>
    </p:spTree>
    <p:extLst>
      <p:ext uri="{BB962C8B-B14F-4D97-AF65-F5344CB8AC3E}">
        <p14:creationId xmlns:p14="http://schemas.microsoft.com/office/powerpoint/2010/main" val="3889471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553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E6A4484-E5A7-4BBC-8C98-C538EB5F349B}" type="slidenum">
              <a:rPr lang="en-US" smtClean="0"/>
              <a:t>‹#›</a:t>
            </a:fld>
            <a:endParaRPr lang="en-US"/>
          </a:p>
        </p:txBody>
      </p:sp>
    </p:spTree>
    <p:extLst>
      <p:ext uri="{BB962C8B-B14F-4D97-AF65-F5344CB8AC3E}">
        <p14:creationId xmlns:p14="http://schemas.microsoft.com/office/powerpoint/2010/main" val="147911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553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E6A4484-E5A7-4BBC-8C98-C538EB5F349B}" type="slidenum">
              <a:rPr lang="en-US" smtClean="0"/>
              <a:t>‹#›</a:t>
            </a:fld>
            <a:endParaRPr lang="en-US"/>
          </a:p>
        </p:txBody>
      </p:sp>
    </p:spTree>
    <p:extLst>
      <p:ext uri="{BB962C8B-B14F-4D97-AF65-F5344CB8AC3E}">
        <p14:creationId xmlns:p14="http://schemas.microsoft.com/office/powerpoint/2010/main" val="2094574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553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E6A4484-E5A7-4BBC-8C98-C538EB5F349B}" type="slidenum">
              <a:rPr lang="en-US" smtClean="0"/>
              <a:t>‹#›</a:t>
            </a:fld>
            <a:endParaRPr lang="en-US"/>
          </a:p>
        </p:txBody>
      </p:sp>
    </p:spTree>
    <p:extLst>
      <p:ext uri="{BB962C8B-B14F-4D97-AF65-F5344CB8AC3E}">
        <p14:creationId xmlns:p14="http://schemas.microsoft.com/office/powerpoint/2010/main" val="887872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6A4484-E5A7-4BBC-8C98-C538EB5F349B}" type="slidenum">
              <a:rPr lang="en-US" smtClean="0"/>
              <a:t>‹#›</a:t>
            </a:fld>
            <a:endParaRPr lang="en-US"/>
          </a:p>
        </p:txBody>
      </p:sp>
    </p:spTree>
    <p:extLst>
      <p:ext uri="{BB962C8B-B14F-4D97-AF65-F5344CB8AC3E}">
        <p14:creationId xmlns:p14="http://schemas.microsoft.com/office/powerpoint/2010/main" val="987452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E6A4484-E5A7-4BBC-8C98-C538EB5F349B}" type="slidenum">
              <a:rPr lang="en-US" smtClean="0"/>
              <a:t>‹#›</a:t>
            </a:fld>
            <a:endParaRPr lang="en-US"/>
          </a:p>
        </p:txBody>
      </p:sp>
      <p:sp>
        <p:nvSpPr>
          <p:cNvPr id="8" name="Title 1"/>
          <p:cNvSpPr>
            <a:spLocks noGrp="1"/>
          </p:cNvSpPr>
          <p:nvPr>
            <p:ph type="title" hasCustomPrompt="1"/>
          </p:nvPr>
        </p:nvSpPr>
        <p:spPr>
          <a:xfrm>
            <a:off x="722313" y="4406900"/>
            <a:ext cx="7772400" cy="1362075"/>
          </a:xfrm>
        </p:spPr>
        <p:txBody>
          <a:bodyPr anchor="t">
            <a:normAutofit/>
          </a:bodyPr>
          <a:lstStyle>
            <a:lvl1pPr algn="r">
              <a:defRPr sz="2800" b="0" cap="none">
                <a:solidFill>
                  <a:schemeClr val="tx1"/>
                </a:solidFill>
                <a:latin typeface="+mn-lt"/>
              </a:defRPr>
            </a:lvl1pPr>
          </a:lstStyle>
          <a:p>
            <a:r>
              <a:rPr lang="en-US"/>
              <a:t>Click to edit master title style</a:t>
            </a:r>
          </a:p>
        </p:txBody>
      </p:sp>
    </p:spTree>
    <p:extLst>
      <p:ext uri="{BB962C8B-B14F-4D97-AF65-F5344CB8AC3E}">
        <p14:creationId xmlns:p14="http://schemas.microsoft.com/office/powerpoint/2010/main" val="194942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E6A4484-E5A7-4BBC-8C98-C538EB5F349B}" type="slidenum">
              <a:rPr lang="en-US" smtClean="0"/>
              <a:t>‹#›</a:t>
            </a:fld>
            <a:endParaRPr lang="en-US"/>
          </a:p>
        </p:txBody>
      </p:sp>
    </p:spTree>
    <p:extLst>
      <p:ext uri="{BB962C8B-B14F-4D97-AF65-F5344CB8AC3E}">
        <p14:creationId xmlns:p14="http://schemas.microsoft.com/office/powerpoint/2010/main" val="1808201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600"/>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A4484-E5A7-4BBC-8C98-C538EB5F349B}" type="slidenum">
              <a:rPr lang="en-US" smtClean="0"/>
              <a:t>‹#›</a:t>
            </a:fld>
            <a:endParaRPr lang="en-US"/>
          </a:p>
        </p:txBody>
      </p:sp>
    </p:spTree>
    <p:extLst>
      <p:ext uri="{BB962C8B-B14F-4D97-AF65-F5344CB8AC3E}">
        <p14:creationId xmlns:p14="http://schemas.microsoft.com/office/powerpoint/2010/main" val="16625541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r" defTabSz="914400" rtl="0" eaLnBrk="1" latinLnBrk="0" hangingPunct="1">
        <a:spcBef>
          <a:spcPct val="0"/>
        </a:spcBef>
        <a:buNone/>
        <a:defRPr sz="3600" kern="1200">
          <a:solidFill>
            <a:schemeClr val="accent2"/>
          </a:solidFill>
          <a:latin typeface="+mj-lt"/>
          <a:ea typeface="+mj-ea"/>
          <a:cs typeface="+mj-cs"/>
        </a:defRPr>
      </a:lvl1pPr>
    </p:titleStyle>
    <p:bodyStyle>
      <a:lvl1pPr marL="342900" indent="-342900" algn="l" defTabSz="914400" rtl="0" eaLnBrk="1" latinLnBrk="0" hangingPunct="1">
        <a:spcBef>
          <a:spcPct val="20000"/>
        </a:spcBef>
        <a:buClr>
          <a:schemeClr val="accent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Clr>
          <a:schemeClr val="accent3"/>
        </a:buClr>
        <a:buFont typeface="Wingdings" panose="05000000000000000000" pitchFamily="2" charset="2"/>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accent3"/>
        </a:buClr>
        <a:buSzPct val="75000"/>
        <a:buFont typeface="Courier New" panose="02070309020205020404" pitchFamily="49" charset="0"/>
        <a:buChar char="o"/>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accent3"/>
        </a:buClr>
        <a:buSzPct val="50000"/>
        <a:buFont typeface="Wingdings" panose="05000000000000000000" pitchFamily="2" charset="2"/>
        <a:buChar char="q"/>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600"/>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BF2499-DEB0-491D-96F0-982F1F68C624}" type="slidenum">
              <a:rPr lang="en-US" smtClean="0"/>
              <a:t>‹#›</a:t>
            </a:fld>
            <a:endParaRPr lang="en-US"/>
          </a:p>
        </p:txBody>
      </p:sp>
    </p:spTree>
    <p:extLst>
      <p:ext uri="{BB962C8B-B14F-4D97-AF65-F5344CB8AC3E}">
        <p14:creationId xmlns:p14="http://schemas.microsoft.com/office/powerpoint/2010/main" val="166255413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r" defTabSz="914400" rtl="0" eaLnBrk="1" latinLnBrk="0" hangingPunct="1">
        <a:spcBef>
          <a:spcPct val="0"/>
        </a:spcBef>
        <a:buNone/>
        <a:defRPr sz="3600" kern="1200">
          <a:solidFill>
            <a:schemeClr val="accent2"/>
          </a:solidFill>
          <a:latin typeface="+mj-lt"/>
          <a:ea typeface="+mj-ea"/>
          <a:cs typeface="+mj-cs"/>
        </a:defRPr>
      </a:lvl1pPr>
    </p:titleStyle>
    <p:bodyStyle>
      <a:lvl1pPr marL="342900" indent="-342900" algn="l" defTabSz="914400" rtl="0" eaLnBrk="1" latinLnBrk="0" hangingPunct="1">
        <a:spcBef>
          <a:spcPct val="20000"/>
        </a:spcBef>
        <a:buClr>
          <a:schemeClr val="accent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Clr>
          <a:schemeClr val="accent3"/>
        </a:buClr>
        <a:buFont typeface="Wingdings" panose="05000000000000000000" pitchFamily="2" charset="2"/>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accent3"/>
        </a:buClr>
        <a:buSzPct val="75000"/>
        <a:buFont typeface="Courier New" panose="02070309020205020404" pitchFamily="49" charset="0"/>
        <a:buChar char="o"/>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accent3"/>
        </a:buClr>
        <a:buSzPct val="50000"/>
        <a:buFont typeface="Wingdings" panose="05000000000000000000" pitchFamily="2" charset="2"/>
        <a:buChar char="q"/>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08331-4B71-4FCE-B522-E3ED91DCE39A}" type="datetimeFigureOut">
              <a:rPr lang="en-US" smtClean="0"/>
              <a:t>5/25/2017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0FA7D-D047-4A1B-9081-08B647B34588}" type="slidenum">
              <a:rPr lang="en-US" smtClean="0"/>
              <a:t>‹#›</a:t>
            </a:fld>
            <a:endParaRPr lang="en-US"/>
          </a:p>
        </p:txBody>
      </p:sp>
    </p:spTree>
    <p:extLst>
      <p:ext uri="{BB962C8B-B14F-4D97-AF65-F5344CB8AC3E}">
        <p14:creationId xmlns:p14="http://schemas.microsoft.com/office/powerpoint/2010/main" val="301854811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vimeo.com/17473307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https://www.youtube.com/embed/_24XtSeu-lY"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hyperlink" Target="http://www.fundingilfuture.org/ac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hyperlink" Target="http://www.illinoisvision2020.or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jmeixner@roe26.net" TargetMode="External"/><Relationship Id="rId2" Type="http://schemas.openxmlformats.org/officeDocument/2006/relationships/hyperlink" Target="mailto:twomeym@mcusd185.org" TargetMode="Externa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0979" y="3073305"/>
            <a:ext cx="6710811" cy="1938992"/>
          </a:xfrm>
          <a:prstGeom prst="rect">
            <a:avLst/>
          </a:prstGeom>
          <a:noFill/>
        </p:spPr>
        <p:txBody>
          <a:bodyPr wrap="square" rtlCol="0">
            <a:spAutoFit/>
          </a:bodyPr>
          <a:lstStyle/>
          <a:p>
            <a:r>
              <a:rPr lang="en-US" sz="4000" b="1" dirty="0" smtClean="0">
                <a:solidFill>
                  <a:srgbClr val="F1572A"/>
                </a:solidFill>
                <a:latin typeface="Arial Black" charset="0"/>
                <a:ea typeface="Arial Black" charset="0"/>
                <a:cs typeface="Arial Black" charset="0"/>
              </a:rPr>
              <a:t>FIXING THE ILLINOIS </a:t>
            </a:r>
          </a:p>
          <a:p>
            <a:r>
              <a:rPr lang="en-US" sz="4000" b="1" dirty="0" smtClean="0">
                <a:solidFill>
                  <a:srgbClr val="F1572A"/>
                </a:solidFill>
                <a:latin typeface="Arial Black" charset="0"/>
                <a:ea typeface="Arial Black" charset="0"/>
                <a:cs typeface="Arial Black" charset="0"/>
              </a:rPr>
              <a:t>SCHOOL FUNDING </a:t>
            </a:r>
          </a:p>
          <a:p>
            <a:r>
              <a:rPr lang="en-US" sz="4000" b="1" dirty="0" smtClean="0">
                <a:solidFill>
                  <a:srgbClr val="F1572A"/>
                </a:solidFill>
                <a:latin typeface="Arial Black" charset="0"/>
                <a:ea typeface="Arial Black" charset="0"/>
                <a:cs typeface="Arial Black" charset="0"/>
              </a:rPr>
              <a:t>FORMULA</a:t>
            </a:r>
            <a:endParaRPr lang="en-US" sz="4000" b="1" dirty="0">
              <a:solidFill>
                <a:srgbClr val="F1572A"/>
              </a:solidFill>
              <a:latin typeface="Arial Black" charset="0"/>
              <a:ea typeface="Arial Black" charset="0"/>
              <a:cs typeface="Arial Black" charset="0"/>
            </a:endParaRPr>
          </a:p>
        </p:txBody>
      </p:sp>
      <p:sp>
        <p:nvSpPr>
          <p:cNvPr id="6" name="TextBox 5"/>
          <p:cNvSpPr txBox="1"/>
          <p:nvPr/>
        </p:nvSpPr>
        <p:spPr>
          <a:xfrm>
            <a:off x="1160978" y="5094785"/>
            <a:ext cx="6339751" cy="1077218"/>
          </a:xfrm>
          <a:prstGeom prst="rect">
            <a:avLst/>
          </a:prstGeom>
          <a:noFill/>
        </p:spPr>
        <p:txBody>
          <a:bodyPr wrap="square" rtlCol="0">
            <a:spAutoFit/>
          </a:bodyPr>
          <a:lstStyle/>
          <a:p>
            <a:r>
              <a:rPr lang="en-US" sz="3200" i="1" dirty="0" smtClean="0">
                <a:solidFill>
                  <a:srgbClr val="666766"/>
                </a:solidFill>
                <a:latin typeface="Cambria" charset="0"/>
                <a:ea typeface="Cambria" charset="0"/>
                <a:cs typeface="Cambria" charset="0"/>
              </a:rPr>
              <a:t>Ensuring equitable funding to help </a:t>
            </a:r>
          </a:p>
          <a:p>
            <a:r>
              <a:rPr lang="en-US" sz="3200" i="1" dirty="0">
                <a:solidFill>
                  <a:srgbClr val="666766"/>
                </a:solidFill>
                <a:latin typeface="Cambria" charset="0"/>
                <a:ea typeface="Cambria" charset="0"/>
                <a:cs typeface="Cambria" charset="0"/>
              </a:rPr>
              <a:t>a</a:t>
            </a:r>
            <a:r>
              <a:rPr lang="en-US" sz="3200" i="1" dirty="0" smtClean="0">
                <a:solidFill>
                  <a:srgbClr val="666766"/>
                </a:solidFill>
                <a:latin typeface="Cambria" charset="0"/>
                <a:ea typeface="Cambria" charset="0"/>
                <a:cs typeface="Cambria" charset="0"/>
              </a:rPr>
              <a:t>ll students succeed.</a:t>
            </a:r>
            <a:endParaRPr lang="en-US" sz="3200" i="1" dirty="0">
              <a:solidFill>
                <a:srgbClr val="666766"/>
              </a:solidFill>
              <a:latin typeface="Cambria" charset="0"/>
              <a:ea typeface="Cambria" charset="0"/>
              <a:cs typeface="Cambria" charset="0"/>
            </a:endParaRPr>
          </a:p>
        </p:txBody>
      </p:sp>
      <p:cxnSp>
        <p:nvCxnSpPr>
          <p:cNvPr id="5" name="Straight Connector 4"/>
          <p:cNvCxnSpPr/>
          <p:nvPr/>
        </p:nvCxnSpPr>
        <p:spPr>
          <a:xfrm>
            <a:off x="1263720" y="1639136"/>
            <a:ext cx="3678148" cy="0"/>
          </a:xfrm>
          <a:prstGeom prst="line">
            <a:avLst/>
          </a:prstGeom>
          <a:ln w="38100">
            <a:solidFill>
              <a:srgbClr val="F1572A"/>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0" y="3073305"/>
            <a:ext cx="534256" cy="2956434"/>
          </a:xfrm>
          <a:prstGeom prst="rect">
            <a:avLst/>
          </a:prstGeom>
          <a:solidFill>
            <a:srgbClr val="F157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https://word-edit.officeapps.live.com/we/ResReader.ashx?v=00000000-0000-0000-0000-000000000014&amp;n=E2o1.img&amp;rndm=8a5d5378-7866-4218-b522-890e16d6b11d&amp;WOPIsrc=https%3A%2F%2Foutlook%2Eoffice%2Ecom%2Fowa%2Fb676d0b2%2Da285%2D4362%2Dbab9%2De4afd1ee1a51%40mcusd185%2Eorg%2Fwopi%2Ffiles%2FAAMkAGI2NzZkMGIyLWEyODUtNDM2Mi1iYWI5LWU0YWZkMWVlMWE1MQBGAAAAAAAOXrFlRs4HTbxkkbFPrlzfBwBx95PsxKLMTZr4FZbIAcjaAAAAAAEPAABx95PsxKLMTZr4FZbIAcjaAAKa5Sn2AAABEgAQAHV%2EczHOsXVAkbTk7Ncefc0%3D%5F%2DkyIV3yj1AgBAQABAA%3D%3D&amp;access_token=eyJ0eXAiOiJKV1QiLCJhbGciOiJSUzI1NiIsIng1dCI6ImVuaDlCSnJWUFU1aWpWMXFqWmpWLWZMMmJjbyJ9%2EeyJ2ZXIiOiJFeGNoYW5nZS5DYWxsYmFjay5WMSIsImFwcGN0eHNlbmRlciI6Ik93YVdhY0BkZTZhYTkyOS04M2U5LTRjOTgtOGY2Ny0xZGMwZGNhYTc4Y2UiLCJhcHBjdHgiOiJ7XCJwcmltYXJ5c2lkXCI6XCJTLTEtNS0yMS0xNzExNDk3MzEwLTM3MTczMTUyNzMtMjgwNDcxODkyOS02NTUyNDNcIixcInNtdHBcIjpcInR3b21leW1AbWN1c2QxODUub3JnXCIsXCJzY29wZVwiOm51bGwsXCJtc2V4Y2hwcm90XCI6XCJvd2FcIn0iLCJpc3MiOiIwMDAwMDAwMi0wMDAwLTBmZjEtY2UwMC0wMDAwMDAwMDAwMDBAZGU2YWE5MjktODNlOS00Yzk4LThmNjctMWRjMGRjYWE3OGNlIiwiYXVkIjoiMDAwMDAwMDItMDAwMC0wZmYxLWNlMDAtMDAwMDAwMDAwMDAwL291dGxvb2sub2ZmaWNlLmNvbUBkZTZhYTkyOS04M2U5LTRjOTgtOGY2Ny0xZGMwZGNhYTc4Y2UiLCJleHAiOjE0OTU4MDk3ODAsIm5iZiI6MTQ5NTcyMzM4MH0%2EShKABQLGX%2DahT1E2mzT8VyUV7KFX53zdwXtwzVCbgqTU%5FzlcxSl4yI5ffs5ptSQOlvkcuJFlPrwjjFvI6fhyakkuEMrHYNzdhci71lPlchL4jPiEErO72jVrTp2%2DS7%2Dpiux6mLMOl6y%2DGrgEry32lPdPWQhn1XAmfH66Xy5y3OlURA5HINv6n8CxVTU7JzaEw1ItYz7JvI7qoFAUSquGAU%5FPVp49tTu3Fha5SZi%2DdzkSO%5Fr7Oui0emAmg6CdDVHkebV9OoNg7Xzatj4FJUe4EUiGwgMfaeiQJzP5IpCVJCHsJGu%5FuyRsg%5Foc0z6uDxJu9kpk2nkDzaadKIELJyyh%2DQ&amp;access_token_ttl=0&amp;usid=187f719f-7234-4e5a-afd9-74369709ba03&amp;build=16.0.8219.3700&amp;waccluster=U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256" y="289822"/>
            <a:ext cx="4210050" cy="1266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9564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chemeClr val="tx2"/>
                </a:solidFill>
              </a:rPr>
              <a:t>CURRENT REALITY</a:t>
            </a:r>
          </a:p>
        </p:txBody>
      </p:sp>
      <p:sp>
        <p:nvSpPr>
          <p:cNvPr id="3" name="Content Placeholder 2"/>
          <p:cNvSpPr>
            <a:spLocks noGrp="1"/>
          </p:cNvSpPr>
          <p:nvPr>
            <p:ph idx="1"/>
          </p:nvPr>
        </p:nvSpPr>
        <p:spPr/>
        <p:txBody>
          <a:bodyPr/>
          <a:lstStyle/>
          <a:p>
            <a:pPr marL="0" indent="0" algn="ctr">
              <a:buNone/>
            </a:pPr>
            <a:r>
              <a:rPr lang="en-US" sz="4400" dirty="0">
                <a:hlinkClick r:id="rId2"/>
              </a:rPr>
              <a:t>https://</a:t>
            </a:r>
            <a:r>
              <a:rPr lang="en-US" sz="4400" dirty="0" smtClean="0">
                <a:hlinkClick r:id="rId2"/>
              </a:rPr>
              <a:t>vimeo.com/174733070</a:t>
            </a:r>
            <a:endParaRPr lang="en-US" sz="4400" dirty="0" smtClean="0"/>
          </a:p>
          <a:p>
            <a:pPr marL="0" indent="0" algn="ctr">
              <a:buNone/>
            </a:pPr>
            <a:endParaRPr lang="en-US" sz="4400" dirty="0"/>
          </a:p>
          <a:p>
            <a:pPr marL="0" indent="0" algn="ctr">
              <a:buNone/>
            </a:pPr>
            <a:endParaRPr lang="en-US" sz="4400" dirty="0"/>
          </a:p>
        </p:txBody>
      </p:sp>
      <p:sp>
        <p:nvSpPr>
          <p:cNvPr id="4" name="Slide Number Placeholder 3"/>
          <p:cNvSpPr>
            <a:spLocks noGrp="1"/>
          </p:cNvSpPr>
          <p:nvPr>
            <p:ph type="sldNum" sz="quarter" idx="12"/>
          </p:nvPr>
        </p:nvSpPr>
        <p:spPr/>
        <p:txBody>
          <a:bodyPr/>
          <a:lstStyle/>
          <a:p>
            <a:fld id="{6E6A4484-E5A7-4BBC-8C98-C538EB5F349B}" type="slidenum">
              <a:rPr lang="en-US" smtClean="0"/>
              <a:t>10</a:t>
            </a:fld>
            <a:endParaRPr lang="en-US"/>
          </a:p>
        </p:txBody>
      </p:sp>
      <p:pic>
        <p:nvPicPr>
          <p:cNvPr id="6" name="Picture 5" descr="RISchools - Calcutt M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9497" y="2510936"/>
            <a:ext cx="4780465" cy="3615227"/>
          </a:xfrm>
          <a:prstGeom prst="rect">
            <a:avLst/>
          </a:prstGeom>
        </p:spPr>
      </p:pic>
    </p:spTree>
    <p:extLst>
      <p:ext uri="{BB962C8B-B14F-4D97-AF65-F5344CB8AC3E}">
        <p14:creationId xmlns:p14="http://schemas.microsoft.com/office/powerpoint/2010/main" val="1463066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tx2"/>
                </a:solidFill>
                <a:latin typeface="Arial Black"/>
                <a:cs typeface="Arial Black"/>
              </a:rPr>
              <a:t>WE BELIEVE</a:t>
            </a:r>
            <a:endParaRPr lang="en-US" dirty="0">
              <a:solidFill>
                <a:schemeClr val="tx2"/>
              </a:solidFill>
              <a:latin typeface="Arial Black"/>
              <a:cs typeface="Arial Black"/>
            </a:endParaRPr>
          </a:p>
        </p:txBody>
      </p:sp>
      <p:sp>
        <p:nvSpPr>
          <p:cNvPr id="3" name="Content Placeholder 2"/>
          <p:cNvSpPr>
            <a:spLocks noGrp="1"/>
          </p:cNvSpPr>
          <p:nvPr>
            <p:ph idx="1"/>
          </p:nvPr>
        </p:nvSpPr>
        <p:spPr/>
        <p:txBody>
          <a:bodyPr/>
          <a:lstStyle/>
          <a:p>
            <a:r>
              <a:rPr lang="en-US" dirty="0" smtClean="0"/>
              <a:t>Resources should exist in all schools so that the conditions can exist to provide our students with a highly competitive education, allowing them to experience success in our society.</a:t>
            </a:r>
          </a:p>
          <a:p>
            <a:r>
              <a:rPr lang="en-US" dirty="0" smtClean="0"/>
              <a:t>Our investors deserve to know what their investment is purchasing.</a:t>
            </a:r>
          </a:p>
          <a:p>
            <a:r>
              <a:rPr lang="en-US" dirty="0" smtClean="0"/>
              <a:t>Those in the greatest need should receive the highest priority of our effort.</a:t>
            </a:r>
          </a:p>
          <a:p>
            <a:r>
              <a:rPr lang="en-US" dirty="0" smtClean="0"/>
              <a:t>Each district should have the autonomy to decide how to best invest in their students.</a:t>
            </a:r>
          </a:p>
          <a:p>
            <a:r>
              <a:rPr lang="en-US" dirty="0"/>
              <a:t>D</a:t>
            </a:r>
            <a:r>
              <a:rPr lang="en-US" dirty="0" smtClean="0"/>
              <a:t>istricts should be able to articulate the relationship between investment and execution.</a:t>
            </a:r>
            <a:endParaRPr lang="en-US" dirty="0"/>
          </a:p>
        </p:txBody>
      </p:sp>
      <p:sp>
        <p:nvSpPr>
          <p:cNvPr id="4" name="Slide Number Placeholder 3"/>
          <p:cNvSpPr>
            <a:spLocks noGrp="1"/>
          </p:cNvSpPr>
          <p:nvPr>
            <p:ph type="sldNum" sz="quarter" idx="12"/>
          </p:nvPr>
        </p:nvSpPr>
        <p:spPr/>
        <p:txBody>
          <a:bodyPr/>
          <a:lstStyle/>
          <a:p>
            <a:fld id="{6E6A4484-E5A7-4BBC-8C98-C538EB5F349B}" type="slidenum">
              <a:rPr lang="en-US" smtClean="0"/>
              <a:t>11</a:t>
            </a:fld>
            <a:endParaRPr lang="en-US" dirty="0"/>
          </a:p>
        </p:txBody>
      </p:sp>
    </p:spTree>
    <p:extLst>
      <p:ext uri="{BB962C8B-B14F-4D97-AF65-F5344CB8AC3E}">
        <p14:creationId xmlns:p14="http://schemas.microsoft.com/office/powerpoint/2010/main" val="1012725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BF2499-DEB0-491D-96F0-982F1F68C624}" type="slidenum">
              <a:rPr lang="en-US" smtClean="0"/>
              <a:t>12</a:t>
            </a:fld>
            <a:endParaRPr lang="en-US" dirty="0"/>
          </a:p>
        </p:txBody>
      </p:sp>
      <p:sp>
        <p:nvSpPr>
          <p:cNvPr id="6" name="TextBox 5"/>
          <p:cNvSpPr txBox="1"/>
          <p:nvPr/>
        </p:nvSpPr>
        <p:spPr>
          <a:xfrm>
            <a:off x="331470" y="6356350"/>
            <a:ext cx="7685117" cy="369332"/>
          </a:xfrm>
          <a:prstGeom prst="rect">
            <a:avLst/>
          </a:prstGeom>
          <a:noFill/>
        </p:spPr>
        <p:txBody>
          <a:bodyPr wrap="none" rtlCol="0">
            <a:spAutoFit/>
          </a:bodyPr>
          <a:lstStyle/>
          <a:p>
            <a:r>
              <a:rPr lang="en-US" sz="900" dirty="0" smtClean="0"/>
              <a:t>Source: NCES, Digest of </a:t>
            </a:r>
            <a:r>
              <a:rPr lang="en-US" sz="900" dirty="0"/>
              <a:t>Education Statistics 2016: “Revenues for public elementary and secondary schools, by source of funds and state or jurisdiction: 2013-14”, </a:t>
            </a:r>
          </a:p>
          <a:p>
            <a:r>
              <a:rPr lang="en-US" sz="900" dirty="0"/>
              <a:t>https://nces.ed.gov/programs/digest/d16/tables/dt16_235.20.asp </a:t>
            </a:r>
          </a:p>
        </p:txBody>
      </p:sp>
      <p:graphicFrame>
        <p:nvGraphicFramePr>
          <p:cNvPr id="7" name="Chart 6"/>
          <p:cNvGraphicFramePr>
            <a:graphicFrameLocks/>
          </p:cNvGraphicFramePr>
          <p:nvPr>
            <p:extLst>
              <p:ext uri="{D42A27DB-BD31-4B8C-83A1-F6EECF244321}">
                <p14:modId xmlns:p14="http://schemas.microsoft.com/office/powerpoint/2010/main" val="3075980241"/>
              </p:ext>
            </p:extLst>
          </p:nvPr>
        </p:nvGraphicFramePr>
        <p:xfrm>
          <a:off x="1970246" y="1623060"/>
          <a:ext cx="5386387" cy="4630896"/>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txBox="1">
            <a:spLocks/>
          </p:cNvSpPr>
          <p:nvPr/>
        </p:nvSpPr>
        <p:spPr>
          <a:xfrm>
            <a:off x="421923" y="285750"/>
            <a:ext cx="8610600" cy="543516"/>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kern="1200" baseline="0">
                <a:solidFill>
                  <a:srgbClr val="153B68"/>
                </a:solidFill>
                <a:latin typeface="DIN-Regular"/>
                <a:ea typeface="+mj-ea"/>
                <a:cs typeface="+mj-cs"/>
              </a:defRPr>
            </a:lvl1pPr>
          </a:lstStyle>
          <a:p>
            <a:r>
              <a:rPr lang="en-US" sz="2000" b="1" dirty="0">
                <a:solidFill>
                  <a:srgbClr val="F1572A"/>
                </a:solidFill>
                <a:latin typeface="Arial Black" charset="0"/>
                <a:ea typeface="Arial Black" charset="0"/>
                <a:cs typeface="Arial Black" charset="0"/>
              </a:rPr>
              <a:t>WHERE SCHOOL FUNDING COMES FROM </a:t>
            </a:r>
            <a:r>
              <a:rPr lang="mr-IN" sz="2000" b="1" dirty="0">
                <a:solidFill>
                  <a:srgbClr val="F1572A"/>
                </a:solidFill>
                <a:latin typeface="Arial Black" charset="0"/>
                <a:ea typeface="Arial Black" charset="0"/>
                <a:cs typeface="Arial Black" charset="0"/>
              </a:rPr>
              <a:t>–</a:t>
            </a:r>
            <a:r>
              <a:rPr lang="en-US" sz="2000" b="1" dirty="0">
                <a:solidFill>
                  <a:srgbClr val="F1572A"/>
                </a:solidFill>
                <a:latin typeface="Arial Black" charset="0"/>
                <a:ea typeface="Arial Black" charset="0"/>
                <a:cs typeface="Arial Black" charset="0"/>
              </a:rPr>
              <a:t> US AVERAGE</a:t>
            </a:r>
          </a:p>
        </p:txBody>
      </p:sp>
    </p:spTree>
    <p:extLst>
      <p:ext uri="{BB962C8B-B14F-4D97-AF65-F5344CB8AC3E}">
        <p14:creationId xmlns:p14="http://schemas.microsoft.com/office/powerpoint/2010/main" val="462710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7995"/>
            <a:ext cx="8229600" cy="3893456"/>
          </a:xfrm>
        </p:spPr>
        <p:txBody>
          <a:bodyPr vert="horz" lIns="91440" tIns="45720" rIns="91440" bIns="45720" rtlCol="0" anchor="t">
            <a:normAutofit/>
          </a:bodyPr>
          <a:lstStyle/>
          <a:p>
            <a:pPr marL="347663" indent="-347663">
              <a:lnSpc>
                <a:spcPct val="150000"/>
              </a:lnSpc>
              <a:buClr>
                <a:srgbClr val="F1572A"/>
              </a:buClr>
              <a:buAutoNum type="arabicPeriod"/>
            </a:pPr>
            <a:r>
              <a:rPr lang="x-none" sz="2000" dirty="0">
                <a:latin typeface="Arial" charset="0"/>
                <a:ea typeface="Arial" charset="0"/>
                <a:cs typeface="Arial" charset="0"/>
              </a:rPr>
              <a:t>Recognizes individual student needs</a:t>
            </a:r>
          </a:p>
          <a:p>
            <a:pPr marL="347663" indent="-347663">
              <a:lnSpc>
                <a:spcPct val="150000"/>
              </a:lnSpc>
              <a:buClr>
                <a:srgbClr val="F1572A"/>
              </a:buClr>
              <a:buFont typeface="Arial" panose="020B0604020202020204" pitchFamily="34" charset="0"/>
              <a:buAutoNum type="arabicPeriod"/>
            </a:pPr>
            <a:r>
              <a:rPr lang="x-none" sz="2000" dirty="0">
                <a:latin typeface="Arial" charset="0"/>
                <a:ea typeface="Arial" charset="0"/>
                <a:cs typeface="Arial" charset="0"/>
              </a:rPr>
              <a:t>Accounts for differences in local resources</a:t>
            </a:r>
          </a:p>
          <a:p>
            <a:pPr marL="347663" indent="-347663">
              <a:lnSpc>
                <a:spcPct val="150000"/>
              </a:lnSpc>
              <a:buClr>
                <a:srgbClr val="F1572A"/>
              </a:buClr>
              <a:buFont typeface="Arial" panose="020B0604020202020204" pitchFamily="34" charset="0"/>
              <a:buAutoNum type="arabicPeriod"/>
            </a:pPr>
            <a:r>
              <a:rPr lang="en-US" sz="2000" dirty="0" smtClean="0">
                <a:latin typeface="Arial" charset="0"/>
                <a:ea typeface="Arial" charset="0"/>
                <a:cs typeface="Arial" charset="0"/>
              </a:rPr>
              <a:t>Provides for a mechanism of distribution that puts resources in the districts of greatest need first, while ensuring that no district shall lose a current level of state support on a per pupil basis.</a:t>
            </a:r>
            <a:endParaRPr lang="x-none" sz="2000" dirty="0">
              <a:latin typeface="Arial" charset="0"/>
              <a:ea typeface="Arial" charset="0"/>
              <a:cs typeface="Arial" charset="0"/>
            </a:endParaRPr>
          </a:p>
          <a:p>
            <a:pPr marL="347663" indent="-347663">
              <a:lnSpc>
                <a:spcPct val="150000"/>
              </a:lnSpc>
              <a:buClr>
                <a:srgbClr val="F1572A"/>
              </a:buClr>
              <a:buFont typeface="Arial" panose="020B0604020202020204" pitchFamily="34" charset="0"/>
              <a:buAutoNum type="arabicPeriod"/>
            </a:pPr>
            <a:r>
              <a:rPr lang="x-none" sz="2000" dirty="0">
                <a:latin typeface="Arial" charset="0"/>
                <a:ea typeface="Arial" charset="0"/>
                <a:cs typeface="Arial" charset="0"/>
              </a:rPr>
              <a:t>Provides </a:t>
            </a:r>
            <a:r>
              <a:rPr lang="en-US" sz="2000" dirty="0" smtClean="0">
                <a:latin typeface="Arial" charset="0"/>
                <a:ea typeface="Arial" charset="0"/>
                <a:cs typeface="Arial" charset="0"/>
              </a:rPr>
              <a:t>a sustainable and scalable model for investment in public education.</a:t>
            </a:r>
            <a:endParaRPr lang="en-US" sz="2000" dirty="0">
              <a:latin typeface="Arial" charset="0"/>
              <a:ea typeface="Arial" charset="0"/>
              <a:cs typeface="Arial" charset="0"/>
            </a:endParaRPr>
          </a:p>
        </p:txBody>
      </p:sp>
      <p:sp>
        <p:nvSpPr>
          <p:cNvPr id="6" name="Title 1"/>
          <p:cNvSpPr txBox="1">
            <a:spLocks/>
          </p:cNvSpPr>
          <p:nvPr/>
        </p:nvSpPr>
        <p:spPr>
          <a:xfrm>
            <a:off x="421923" y="285751"/>
            <a:ext cx="8124908" cy="86312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2800" b="1" kern="0" dirty="0">
                <a:solidFill>
                  <a:srgbClr val="F1572A"/>
                </a:solidFill>
                <a:latin typeface="Arial Black" charset="0"/>
                <a:ea typeface="Arial Black" charset="0"/>
                <a:cs typeface="Arial Black" charset="0"/>
              </a:rPr>
              <a:t>THE SOLUTION IS AN </a:t>
            </a:r>
            <a:r>
              <a:rPr lang="en-US" sz="2800" b="1" kern="0" dirty="0" smtClean="0">
                <a:solidFill>
                  <a:srgbClr val="F1572A"/>
                </a:solidFill>
                <a:latin typeface="Arial Black" charset="0"/>
                <a:ea typeface="Arial Black" charset="0"/>
                <a:cs typeface="Arial Black" charset="0"/>
              </a:rPr>
              <a:t>EQUITABLE &amp; ADEQUATE </a:t>
            </a:r>
            <a:r>
              <a:rPr lang="en-US" sz="2800" b="1" kern="0" dirty="0">
                <a:solidFill>
                  <a:srgbClr val="F1572A"/>
                </a:solidFill>
                <a:latin typeface="Arial Black" charset="0"/>
                <a:ea typeface="Arial Black" charset="0"/>
                <a:cs typeface="Arial Black" charset="0"/>
              </a:rPr>
              <a:t>SYSTEM</a:t>
            </a:r>
          </a:p>
        </p:txBody>
      </p:sp>
    </p:spTree>
    <p:extLst>
      <p:ext uri="{BB962C8B-B14F-4D97-AF65-F5344CB8AC3E}">
        <p14:creationId xmlns:p14="http://schemas.microsoft.com/office/powerpoint/2010/main" val="1177881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rgbClr val="FF0000"/>
                </a:solidFill>
                <a:latin typeface="Arial Black"/>
                <a:cs typeface="Arial Black"/>
              </a:rPr>
              <a:t>THE SOLUTION</a:t>
            </a:r>
            <a:endParaRPr lang="en-US" sz="5400" dirty="0">
              <a:solidFill>
                <a:srgbClr val="FF0000"/>
              </a:solidFill>
              <a:latin typeface="Arial Black"/>
              <a:cs typeface="Arial Black"/>
            </a:endParaRPr>
          </a:p>
        </p:txBody>
      </p:sp>
      <p:sp>
        <p:nvSpPr>
          <p:cNvPr id="3" name="Content Placeholder 2"/>
          <p:cNvSpPr>
            <a:spLocks noGrp="1"/>
          </p:cNvSpPr>
          <p:nvPr>
            <p:ph idx="1"/>
          </p:nvPr>
        </p:nvSpPr>
        <p:spPr>
          <a:xfrm>
            <a:off x="457200" y="1159329"/>
            <a:ext cx="8229600" cy="5270045"/>
          </a:xfrm>
        </p:spPr>
        <p:txBody>
          <a:bodyPr>
            <a:normAutofit/>
          </a:bodyPr>
          <a:lstStyle/>
          <a:p>
            <a:pPr marL="0" indent="0" algn="ctr">
              <a:buNone/>
            </a:pPr>
            <a:r>
              <a:rPr lang="en-US" dirty="0">
                <a:solidFill>
                  <a:srgbClr val="FF0000"/>
                </a:solidFill>
                <a:latin typeface="Arial Black"/>
                <a:cs typeface="Arial Black"/>
              </a:rPr>
              <a:t>THE EVIDENCED BASED MODEL FOR SCHOOL FUNDING</a:t>
            </a:r>
          </a:p>
          <a:p>
            <a:pPr marL="0" indent="0" algn="ctr">
              <a:buNone/>
            </a:pPr>
            <a:endParaRPr lang="en-US" sz="4000" dirty="0" smtClean="0"/>
          </a:p>
          <a:p>
            <a:pPr marL="0" indent="0" algn="ctr">
              <a:buNone/>
            </a:pPr>
            <a:r>
              <a:rPr lang="en-US" sz="4000" dirty="0" smtClean="0"/>
              <a:t>The following video was produced by Vision 20/20 and explains the Evidence Based Model.</a:t>
            </a:r>
          </a:p>
          <a:p>
            <a:pPr marL="0" indent="0">
              <a:buNone/>
            </a:pPr>
            <a:endParaRPr lang="en-US" sz="4000"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6E6A4484-E5A7-4BBC-8C98-C538EB5F349B}" type="slidenum">
              <a:rPr lang="en-US" smtClean="0"/>
              <a:t>14</a:t>
            </a:fld>
            <a:endParaRPr lang="en-US" dirty="0"/>
          </a:p>
        </p:txBody>
      </p:sp>
    </p:spTree>
    <p:extLst>
      <p:ext uri="{BB962C8B-B14F-4D97-AF65-F5344CB8AC3E}">
        <p14:creationId xmlns:p14="http://schemas.microsoft.com/office/powerpoint/2010/main" val="115028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solidFill>
                  <a:srgbClr val="FF0000"/>
                </a:solidFill>
              </a:rPr>
              <a:t>Vision 20/20 Evidence Based Model Video</a:t>
            </a:r>
            <a:endParaRPr lang="en-US" sz="4000" dirty="0">
              <a:solidFill>
                <a:srgbClr val="FF0000"/>
              </a:solidFill>
            </a:endParaRPr>
          </a:p>
        </p:txBody>
      </p:sp>
      <p:pic>
        <p:nvPicPr>
          <p:cNvPr id="5" name="_24XtSeu-lY"/>
          <p:cNvPicPr>
            <a:picLocks noGrp="1" noRot="1" noChangeAspect="1"/>
          </p:cNvPicPr>
          <p:nvPr>
            <p:ph idx="1"/>
            <a:videoFile r:link="rId1"/>
          </p:nvPr>
        </p:nvPicPr>
        <p:blipFill>
          <a:blip r:embed="rId3"/>
          <a:stretch>
            <a:fillRect/>
          </a:stretch>
        </p:blipFill>
        <p:spPr>
          <a:xfrm>
            <a:off x="702129" y="1685586"/>
            <a:ext cx="7886700" cy="4436268"/>
          </a:xfrm>
          <a:prstGeom prst="rect">
            <a:avLst/>
          </a:prstGeom>
        </p:spPr>
      </p:pic>
      <p:sp>
        <p:nvSpPr>
          <p:cNvPr id="4" name="Slide Number Placeholder 3"/>
          <p:cNvSpPr>
            <a:spLocks noGrp="1"/>
          </p:cNvSpPr>
          <p:nvPr>
            <p:ph type="sldNum" sz="quarter" idx="12"/>
          </p:nvPr>
        </p:nvSpPr>
        <p:spPr/>
        <p:txBody>
          <a:bodyPr/>
          <a:lstStyle/>
          <a:p>
            <a:fld id="{6E6A4484-E5A7-4BBC-8C98-C538EB5F349B}" type="slidenum">
              <a:rPr lang="en-US" smtClean="0"/>
              <a:t>15</a:t>
            </a:fld>
            <a:endParaRPr lang="en-US"/>
          </a:p>
        </p:txBody>
      </p:sp>
    </p:spTree>
    <p:extLst>
      <p:ext uri="{BB962C8B-B14F-4D97-AF65-F5344CB8AC3E}">
        <p14:creationId xmlns:p14="http://schemas.microsoft.com/office/powerpoint/2010/main" val="3355924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val 16"/>
          <p:cNvSpPr/>
          <p:nvPr/>
        </p:nvSpPr>
        <p:spPr>
          <a:xfrm>
            <a:off x="6424374" y="592183"/>
            <a:ext cx="769233" cy="101019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9672" t="65400" r="14073" b="19027"/>
          <a:stretch/>
        </p:blipFill>
        <p:spPr bwMode="auto">
          <a:xfrm>
            <a:off x="2631113" y="4448475"/>
            <a:ext cx="3096771" cy="9307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695" r="6147" b="50719"/>
          <a:stretch/>
        </p:blipFill>
        <p:spPr bwMode="auto">
          <a:xfrm>
            <a:off x="2741912" y="817592"/>
            <a:ext cx="5878285" cy="2996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flipH="1">
            <a:off x="305328" y="1533387"/>
            <a:ext cx="1191486" cy="140038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srgbClr val="474747"/>
                </a:solidFill>
                <a:effectLst/>
                <a:uLnTx/>
                <a:uFillTx/>
                <a:latin typeface="Calibri Light" panose="020F0302020204030204" pitchFamily="34" charset="0"/>
                <a:ea typeface="+mn-ea"/>
                <a:cs typeface="Calibri Light" panose="020F0302020204030204" pitchFamily="34" charset="0"/>
              </a:rPr>
              <a:t>Step 1: Calculate Cost of 27 essential elements</a:t>
            </a:r>
          </a:p>
        </p:txBody>
      </p:sp>
      <p:sp>
        <p:nvSpPr>
          <p:cNvPr id="3" name="TextBox 2"/>
          <p:cNvSpPr txBox="1"/>
          <p:nvPr/>
        </p:nvSpPr>
        <p:spPr>
          <a:xfrm>
            <a:off x="2473780" y="5945235"/>
            <a:ext cx="6269725" cy="738664"/>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474747"/>
                </a:solidFill>
                <a:effectLst/>
                <a:uLnTx/>
                <a:uFillTx/>
                <a:latin typeface="Calibri Light"/>
                <a:ea typeface="+mn-ea"/>
                <a:cs typeface="+mn-cs"/>
              </a:rPr>
              <a:t>=</a:t>
            </a:r>
            <a:endParaRPr kumimoji="0" lang="en-US" sz="2400" b="0" i="0" u="none" strike="noStrike" kern="1200" cap="none" spc="0" normalizeH="0" baseline="0" noProof="0" dirty="0">
              <a:ln>
                <a:noFill/>
              </a:ln>
              <a:solidFill>
                <a:srgbClr val="474747"/>
              </a:solidFill>
              <a:effectLst/>
              <a:uLnTx/>
              <a:uFillTx/>
              <a:latin typeface="Calibri Ligh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74747"/>
                </a:solidFill>
                <a:effectLst/>
                <a:uLnTx/>
                <a:uFillTx/>
                <a:latin typeface="Calibri Light"/>
                <a:ea typeface="+mn-ea"/>
                <a:cs typeface="+mn-cs"/>
              </a:rPr>
              <a:t>District Adequacy Target</a:t>
            </a:r>
          </a:p>
        </p:txBody>
      </p:sp>
      <p:sp>
        <p:nvSpPr>
          <p:cNvPr id="5" name="TextBox 4"/>
          <p:cNvSpPr txBox="1"/>
          <p:nvPr/>
        </p:nvSpPr>
        <p:spPr>
          <a:xfrm>
            <a:off x="306163" y="3529133"/>
            <a:ext cx="1558097" cy="1400383"/>
          </a:xfrm>
          <a:custGeom>
            <a:avLst/>
            <a:gdLst>
              <a:gd name="connsiteX0" fmla="*/ 0 w 4537166"/>
              <a:gd name="connsiteY0" fmla="*/ 0 h 584775"/>
              <a:gd name="connsiteX1" fmla="*/ 4537166 w 4537166"/>
              <a:gd name="connsiteY1" fmla="*/ 0 h 584775"/>
              <a:gd name="connsiteX2" fmla="*/ 4537166 w 4537166"/>
              <a:gd name="connsiteY2" fmla="*/ 584775 h 584775"/>
              <a:gd name="connsiteX3" fmla="*/ 0 w 4537166"/>
              <a:gd name="connsiteY3" fmla="*/ 584775 h 584775"/>
              <a:gd name="connsiteX4" fmla="*/ 0 w 4537166"/>
              <a:gd name="connsiteY4" fmla="*/ 0 h 584775"/>
              <a:gd name="connsiteX0" fmla="*/ 0 w 4537166"/>
              <a:gd name="connsiteY0" fmla="*/ 0 h 584775"/>
              <a:gd name="connsiteX1" fmla="*/ 4537166 w 4537166"/>
              <a:gd name="connsiteY1" fmla="*/ 0 h 584775"/>
              <a:gd name="connsiteX2" fmla="*/ 4537166 w 4537166"/>
              <a:gd name="connsiteY2" fmla="*/ 584775 h 584775"/>
              <a:gd name="connsiteX3" fmla="*/ 3570516 w 4537166"/>
              <a:gd name="connsiteY3" fmla="*/ 583475 h 584775"/>
              <a:gd name="connsiteX4" fmla="*/ 0 w 4537166"/>
              <a:gd name="connsiteY4" fmla="*/ 584775 h 584775"/>
              <a:gd name="connsiteX5" fmla="*/ 0 w 4537166"/>
              <a:gd name="connsiteY5" fmla="*/ 0 h 584775"/>
              <a:gd name="connsiteX0" fmla="*/ 0 w 4537166"/>
              <a:gd name="connsiteY0" fmla="*/ 0 h 584775"/>
              <a:gd name="connsiteX1" fmla="*/ 4537166 w 4537166"/>
              <a:gd name="connsiteY1" fmla="*/ 0 h 584775"/>
              <a:gd name="connsiteX2" fmla="*/ 4537166 w 4537166"/>
              <a:gd name="connsiteY2" fmla="*/ 584775 h 584775"/>
              <a:gd name="connsiteX3" fmla="*/ 3666310 w 4537166"/>
              <a:gd name="connsiteY3" fmla="*/ 383178 h 584775"/>
              <a:gd name="connsiteX4" fmla="*/ 3570516 w 4537166"/>
              <a:gd name="connsiteY4" fmla="*/ 583475 h 584775"/>
              <a:gd name="connsiteX5" fmla="*/ 0 w 4537166"/>
              <a:gd name="connsiteY5" fmla="*/ 584775 h 584775"/>
              <a:gd name="connsiteX6" fmla="*/ 0 w 4537166"/>
              <a:gd name="connsiteY6" fmla="*/ 0 h 584775"/>
              <a:gd name="connsiteX0" fmla="*/ 0 w 4537166"/>
              <a:gd name="connsiteY0" fmla="*/ 0 h 584775"/>
              <a:gd name="connsiteX1" fmla="*/ 4537166 w 4537166"/>
              <a:gd name="connsiteY1" fmla="*/ 0 h 584775"/>
              <a:gd name="connsiteX2" fmla="*/ 4537166 w 4537166"/>
              <a:gd name="connsiteY2" fmla="*/ 584775 h 584775"/>
              <a:gd name="connsiteX3" fmla="*/ 3657601 w 4537166"/>
              <a:gd name="connsiteY3" fmla="*/ 304801 h 584775"/>
              <a:gd name="connsiteX4" fmla="*/ 3570516 w 4537166"/>
              <a:gd name="connsiteY4" fmla="*/ 583475 h 584775"/>
              <a:gd name="connsiteX5" fmla="*/ 0 w 4537166"/>
              <a:gd name="connsiteY5" fmla="*/ 584775 h 584775"/>
              <a:gd name="connsiteX6" fmla="*/ 0 w 4537166"/>
              <a:gd name="connsiteY6" fmla="*/ 0 h 584775"/>
              <a:gd name="connsiteX0" fmla="*/ 0 w 4537166"/>
              <a:gd name="connsiteY0" fmla="*/ 0 h 584775"/>
              <a:gd name="connsiteX1" fmla="*/ 4537166 w 4537166"/>
              <a:gd name="connsiteY1" fmla="*/ 0 h 584775"/>
              <a:gd name="connsiteX2" fmla="*/ 4455280 w 4537166"/>
              <a:gd name="connsiteY2" fmla="*/ 325467 h 584775"/>
              <a:gd name="connsiteX3" fmla="*/ 3657601 w 4537166"/>
              <a:gd name="connsiteY3" fmla="*/ 304801 h 584775"/>
              <a:gd name="connsiteX4" fmla="*/ 3570516 w 4537166"/>
              <a:gd name="connsiteY4" fmla="*/ 583475 h 584775"/>
              <a:gd name="connsiteX5" fmla="*/ 0 w 4537166"/>
              <a:gd name="connsiteY5" fmla="*/ 584775 h 584775"/>
              <a:gd name="connsiteX6" fmla="*/ 0 w 4537166"/>
              <a:gd name="connsiteY6" fmla="*/ 0 h 584775"/>
              <a:gd name="connsiteX0" fmla="*/ 0 w 4537166"/>
              <a:gd name="connsiteY0" fmla="*/ 0 h 584775"/>
              <a:gd name="connsiteX1" fmla="*/ 4537166 w 4537166"/>
              <a:gd name="connsiteY1" fmla="*/ 0 h 584775"/>
              <a:gd name="connsiteX2" fmla="*/ 4455280 w 4537166"/>
              <a:gd name="connsiteY2" fmla="*/ 325467 h 584775"/>
              <a:gd name="connsiteX3" fmla="*/ 3657601 w 4537166"/>
              <a:gd name="connsiteY3" fmla="*/ 304801 h 584775"/>
              <a:gd name="connsiteX4" fmla="*/ 3420391 w 4537166"/>
              <a:gd name="connsiteY4" fmla="*/ 557544 h 584775"/>
              <a:gd name="connsiteX5" fmla="*/ 0 w 4537166"/>
              <a:gd name="connsiteY5" fmla="*/ 584775 h 584775"/>
              <a:gd name="connsiteX6" fmla="*/ 0 w 4537166"/>
              <a:gd name="connsiteY6" fmla="*/ 0 h 584775"/>
              <a:gd name="connsiteX0" fmla="*/ 0 w 4537166"/>
              <a:gd name="connsiteY0" fmla="*/ 101 h 584876"/>
              <a:gd name="connsiteX1" fmla="*/ 2158523 w 4537166"/>
              <a:gd name="connsiteY1" fmla="*/ 80407 h 584876"/>
              <a:gd name="connsiteX2" fmla="*/ 4537166 w 4537166"/>
              <a:gd name="connsiteY2" fmla="*/ 101 h 584876"/>
              <a:gd name="connsiteX3" fmla="*/ 4455280 w 4537166"/>
              <a:gd name="connsiteY3" fmla="*/ 325568 h 584876"/>
              <a:gd name="connsiteX4" fmla="*/ 3657601 w 4537166"/>
              <a:gd name="connsiteY4" fmla="*/ 304902 h 584876"/>
              <a:gd name="connsiteX5" fmla="*/ 3420391 w 4537166"/>
              <a:gd name="connsiteY5" fmla="*/ 557645 h 584876"/>
              <a:gd name="connsiteX6" fmla="*/ 0 w 4537166"/>
              <a:gd name="connsiteY6" fmla="*/ 584876 h 584876"/>
              <a:gd name="connsiteX7" fmla="*/ 0 w 4537166"/>
              <a:gd name="connsiteY7" fmla="*/ 101 h 584876"/>
              <a:gd name="connsiteX0" fmla="*/ 0 w 4537166"/>
              <a:gd name="connsiteY0" fmla="*/ 101 h 584876"/>
              <a:gd name="connsiteX1" fmla="*/ 2158523 w 4537166"/>
              <a:gd name="connsiteY1" fmla="*/ 80407 h 584876"/>
              <a:gd name="connsiteX2" fmla="*/ 2404183 w 4537166"/>
              <a:gd name="connsiteY2" fmla="*/ 132268 h 584876"/>
              <a:gd name="connsiteX3" fmla="*/ 4537166 w 4537166"/>
              <a:gd name="connsiteY3" fmla="*/ 101 h 584876"/>
              <a:gd name="connsiteX4" fmla="*/ 4455280 w 4537166"/>
              <a:gd name="connsiteY4" fmla="*/ 325568 h 584876"/>
              <a:gd name="connsiteX5" fmla="*/ 3657601 w 4537166"/>
              <a:gd name="connsiteY5" fmla="*/ 304902 h 584876"/>
              <a:gd name="connsiteX6" fmla="*/ 3420391 w 4537166"/>
              <a:gd name="connsiteY6" fmla="*/ 557645 h 584876"/>
              <a:gd name="connsiteX7" fmla="*/ 0 w 4537166"/>
              <a:gd name="connsiteY7" fmla="*/ 584876 h 584876"/>
              <a:gd name="connsiteX8" fmla="*/ 0 w 4537166"/>
              <a:gd name="connsiteY8" fmla="*/ 101 h 584876"/>
              <a:gd name="connsiteX0" fmla="*/ 0 w 4537166"/>
              <a:gd name="connsiteY0" fmla="*/ 71 h 584846"/>
              <a:gd name="connsiteX1" fmla="*/ 2172171 w 4537166"/>
              <a:gd name="connsiteY1" fmla="*/ 119273 h 584846"/>
              <a:gd name="connsiteX2" fmla="*/ 2404183 w 4537166"/>
              <a:gd name="connsiteY2" fmla="*/ 132238 h 584846"/>
              <a:gd name="connsiteX3" fmla="*/ 4537166 w 4537166"/>
              <a:gd name="connsiteY3" fmla="*/ 71 h 584846"/>
              <a:gd name="connsiteX4" fmla="*/ 4455280 w 4537166"/>
              <a:gd name="connsiteY4" fmla="*/ 325538 h 584846"/>
              <a:gd name="connsiteX5" fmla="*/ 3657601 w 4537166"/>
              <a:gd name="connsiteY5" fmla="*/ 304872 h 584846"/>
              <a:gd name="connsiteX6" fmla="*/ 3420391 w 4537166"/>
              <a:gd name="connsiteY6" fmla="*/ 557615 h 584846"/>
              <a:gd name="connsiteX7" fmla="*/ 0 w 4537166"/>
              <a:gd name="connsiteY7" fmla="*/ 584846 h 584846"/>
              <a:gd name="connsiteX8" fmla="*/ 0 w 4537166"/>
              <a:gd name="connsiteY8" fmla="*/ 71 h 584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37166" h="584846">
                <a:moveTo>
                  <a:pt x="0" y="71"/>
                </a:moveTo>
                <a:cubicBezTo>
                  <a:pt x="719508" y="-3413"/>
                  <a:pt x="1452663" y="122757"/>
                  <a:pt x="2172171" y="119273"/>
                </a:cubicBezTo>
                <a:cubicBezTo>
                  <a:pt x="2254058" y="119273"/>
                  <a:pt x="2322296" y="132238"/>
                  <a:pt x="2404183" y="132238"/>
                </a:cubicBezTo>
                <a:lnTo>
                  <a:pt x="4537166" y="71"/>
                </a:lnTo>
                <a:cubicBezTo>
                  <a:pt x="4537166" y="194996"/>
                  <a:pt x="4455280" y="130613"/>
                  <a:pt x="4455280" y="325538"/>
                </a:cubicBezTo>
                <a:cubicBezTo>
                  <a:pt x="4179509" y="325105"/>
                  <a:pt x="3933372" y="305305"/>
                  <a:pt x="3657601" y="304872"/>
                </a:cubicBezTo>
                <a:lnTo>
                  <a:pt x="3420391" y="557615"/>
                </a:lnTo>
                <a:lnTo>
                  <a:pt x="0" y="584846"/>
                </a:lnTo>
                <a:lnTo>
                  <a:pt x="0" y="71"/>
                </a:lnTo>
                <a:close/>
              </a:path>
            </a:pathLst>
          </a:custGeom>
          <a:solidFill>
            <a:schemeClr val="bg1"/>
          </a:solid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srgbClr val="474747"/>
                </a:solidFill>
                <a:effectLst/>
                <a:uLnTx/>
                <a:uFillTx/>
                <a:latin typeface="Calibri Light"/>
                <a:ea typeface="+mn-ea"/>
                <a:cs typeface="+mn-cs"/>
              </a:rPr>
              <a:t>Step 2: </a:t>
            </a:r>
            <a:r>
              <a:rPr kumimoji="0" lang="en-US" sz="1700" b="0" i="0" u="none" strike="noStrike" kern="1200" cap="none" spc="0" normalizeH="0" baseline="0" noProof="0" dirty="0" smtClean="0">
                <a:ln>
                  <a:noFill/>
                </a:ln>
                <a:solidFill>
                  <a:srgbClr val="474747"/>
                </a:solidFill>
                <a:effectLst/>
                <a:uLnTx/>
                <a:uFillTx/>
                <a:latin typeface="Calibri Light"/>
                <a:ea typeface="+mn-ea"/>
                <a:cs typeface="+mn-cs"/>
              </a:rPr>
              <a:t>Apply </a:t>
            </a:r>
            <a:r>
              <a:rPr kumimoji="0" lang="en-US" sz="1700" b="0" i="0" u="none" strike="noStrike" kern="1200" cap="none" spc="0" normalizeH="0" baseline="0" noProof="0" dirty="0">
                <a:ln>
                  <a:noFill/>
                </a:ln>
                <a:solidFill>
                  <a:srgbClr val="474747"/>
                </a:solidFill>
                <a:effectLst/>
                <a:uLnTx/>
                <a:uFillTx/>
                <a:latin typeface="Calibri Light"/>
                <a:ea typeface="+mn-ea"/>
                <a:cs typeface="+mn-cs"/>
              </a:rPr>
              <a:t>elements to individual districts </a:t>
            </a:r>
            <a:r>
              <a:rPr kumimoji="0" lang="en-US" sz="1700" b="0" i="0" u="none" strike="noStrike" kern="1200" cap="none" spc="0" normalizeH="0" baseline="0" noProof="0" dirty="0" smtClean="0">
                <a:ln>
                  <a:noFill/>
                </a:ln>
                <a:solidFill>
                  <a:srgbClr val="474747"/>
                </a:solidFill>
                <a:effectLst/>
                <a:uLnTx/>
                <a:uFillTx/>
                <a:latin typeface="Calibri Light"/>
                <a:ea typeface="+mn-ea"/>
                <a:cs typeface="+mn-cs"/>
              </a:rPr>
              <a:t>demographics</a:t>
            </a:r>
            <a:endParaRPr kumimoji="0" lang="en-US" sz="1700" b="0" i="0" u="none" strike="noStrike" kern="1200" cap="none" spc="0" normalizeH="0" baseline="0" noProof="0" dirty="0">
              <a:ln>
                <a:noFill/>
              </a:ln>
              <a:solidFill>
                <a:srgbClr val="474747"/>
              </a:solidFill>
              <a:effectLst/>
              <a:uLnTx/>
              <a:uFillTx/>
              <a:latin typeface="Calibri Light"/>
              <a:ea typeface="+mn-ea"/>
              <a:cs typeface="+mn-cs"/>
            </a:endParaRPr>
          </a:p>
        </p:txBody>
      </p:sp>
      <p:sp>
        <p:nvSpPr>
          <p:cNvPr id="6" name="Rectangle 5"/>
          <p:cNvSpPr/>
          <p:nvPr/>
        </p:nvSpPr>
        <p:spPr>
          <a:xfrm>
            <a:off x="2731489" y="957010"/>
            <a:ext cx="5977693" cy="2868303"/>
          </a:xfrm>
          <a:prstGeom prst="rect">
            <a:avLst/>
          </a:prstGeom>
          <a:noFill/>
          <a:ln w="285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Light"/>
              <a:ea typeface="+mn-ea"/>
              <a:cs typeface="+mn-cs"/>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6A4484-E5A7-4BBC-8C98-C538EB5F349B}" type="slidenum">
              <a:rPr kumimoji="0" lang="en-US" sz="1200" b="0" i="0" u="none" strike="noStrike" kern="1200" cap="none" spc="0" normalizeH="0" baseline="0" noProof="0" smtClean="0">
                <a:ln>
                  <a:noFill/>
                </a:ln>
                <a:solidFill>
                  <a:srgbClr val="474747">
                    <a:tint val="75000"/>
                  </a:srgbClr>
                </a:solidFill>
                <a:effectLst/>
                <a:uLnTx/>
                <a:uFillTx/>
                <a:latin typeface="Calibri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srgbClr val="474747">
                  <a:tint val="75000"/>
                </a:srgbClr>
              </a:solidFill>
              <a:effectLst/>
              <a:uLnTx/>
              <a:uFillTx/>
              <a:latin typeface="Calibri Light"/>
              <a:ea typeface="+mn-ea"/>
              <a:cs typeface="+mn-cs"/>
            </a:endParaRPr>
          </a:p>
        </p:txBody>
      </p:sp>
      <p:pic>
        <p:nvPicPr>
          <p:cNvPr id="11"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135" t="65400" r="65439" b="19027"/>
          <a:stretch/>
        </p:blipFill>
        <p:spPr bwMode="auto">
          <a:xfrm>
            <a:off x="7305670" y="4437625"/>
            <a:ext cx="1233577" cy="9307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759396" y="5303691"/>
            <a:ext cx="979307" cy="307777"/>
          </a:xfrm>
          <a:prstGeom prst="rect">
            <a:avLst/>
          </a:prstGeom>
          <a:noFill/>
        </p:spPr>
        <p:txBody>
          <a:bodyPr wrap="none" rtlCol="0">
            <a:spAutoFit/>
          </a:bodyPr>
          <a:lstStyle/>
          <a:p>
            <a:r>
              <a:rPr lang="en-US" sz="1400" dirty="0"/>
              <a:t>Enrollment</a:t>
            </a:r>
          </a:p>
        </p:txBody>
      </p:sp>
      <p:sp>
        <p:nvSpPr>
          <p:cNvPr id="12" name="TextBox 11"/>
          <p:cNvSpPr txBox="1"/>
          <p:nvPr/>
        </p:nvSpPr>
        <p:spPr>
          <a:xfrm>
            <a:off x="7377639" y="5312644"/>
            <a:ext cx="1595887" cy="307777"/>
          </a:xfrm>
          <a:prstGeom prst="rect">
            <a:avLst/>
          </a:prstGeom>
          <a:noFill/>
        </p:spPr>
        <p:txBody>
          <a:bodyPr wrap="square" rtlCol="0">
            <a:spAutoFit/>
          </a:bodyPr>
          <a:lstStyle/>
          <a:p>
            <a:r>
              <a:rPr lang="en-US" sz="1400" dirty="0"/>
              <a:t>Low-Income</a:t>
            </a:r>
          </a:p>
        </p:txBody>
      </p:sp>
      <p:sp>
        <p:nvSpPr>
          <p:cNvPr id="13" name="TextBox 12"/>
          <p:cNvSpPr txBox="1"/>
          <p:nvPr/>
        </p:nvSpPr>
        <p:spPr>
          <a:xfrm>
            <a:off x="5878399" y="5303691"/>
            <a:ext cx="1509623" cy="307777"/>
          </a:xfrm>
          <a:prstGeom prst="rect">
            <a:avLst/>
          </a:prstGeom>
          <a:noFill/>
        </p:spPr>
        <p:txBody>
          <a:bodyPr wrap="square" rtlCol="0">
            <a:spAutoFit/>
          </a:bodyPr>
          <a:lstStyle/>
          <a:p>
            <a:r>
              <a:rPr lang="en-US" sz="1400" dirty="0"/>
              <a:t>Special Needs</a:t>
            </a:r>
          </a:p>
        </p:txBody>
      </p:sp>
      <p:sp>
        <p:nvSpPr>
          <p:cNvPr id="14" name="TextBox 13"/>
          <p:cNvSpPr txBox="1"/>
          <p:nvPr/>
        </p:nvSpPr>
        <p:spPr>
          <a:xfrm>
            <a:off x="4264966" y="5306314"/>
            <a:ext cx="1352934" cy="307777"/>
          </a:xfrm>
          <a:prstGeom prst="rect">
            <a:avLst/>
          </a:prstGeom>
          <a:noFill/>
        </p:spPr>
        <p:txBody>
          <a:bodyPr wrap="none" rtlCol="0">
            <a:spAutoFit/>
          </a:bodyPr>
          <a:lstStyle/>
          <a:p>
            <a:r>
              <a:rPr lang="en-US" sz="1400" dirty="0"/>
              <a:t>English Learners</a:t>
            </a:r>
          </a:p>
        </p:txBody>
      </p:sp>
      <p:cxnSp>
        <p:nvCxnSpPr>
          <p:cNvPr id="16" name="Straight Arrow Connector 15"/>
          <p:cNvCxnSpPr/>
          <p:nvPr/>
        </p:nvCxnSpPr>
        <p:spPr>
          <a:xfrm flipH="1">
            <a:off x="5694148" y="3957501"/>
            <a:ext cx="2" cy="453231"/>
          </a:xfrm>
          <a:prstGeom prst="straightConnector1">
            <a:avLst/>
          </a:prstGeom>
          <a:ln w="28575">
            <a:solidFill>
              <a:schemeClr val="tx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pic>
        <p:nvPicPr>
          <p:cNvPr id="9" name="Picture 2" descr="https://img.clipartfest.com/163028ea49a6cfce4058848d2d3afab6_file-folder-16-clipart-clipart-file-folder_300-30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8178" y="1079757"/>
            <a:ext cx="962919" cy="962919"/>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rot="20586700">
            <a:off x="7825491" y="1478227"/>
            <a:ext cx="470000" cy="369332"/>
          </a:xfrm>
          <a:prstGeom prst="rect">
            <a:avLst/>
          </a:prstGeom>
          <a:noFill/>
        </p:spPr>
        <p:txBody>
          <a:bodyPr wrap="none" rtlCol="0">
            <a:spAutoFit/>
          </a:bodyPr>
          <a:lstStyle/>
          <a:p>
            <a:r>
              <a:rPr lang="en-US" b="1" dirty="0"/>
              <a:t>IEP</a:t>
            </a:r>
          </a:p>
        </p:txBody>
      </p:sp>
      <p:pic>
        <p:nvPicPr>
          <p:cNvPr id="19" name="Picture 2" descr="https://img.clipartfest.com/163028ea49a6cfce4058848d2d3afab6_file-folder-16-clipart-clipart-file-folder_300-30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85972" y="4366283"/>
            <a:ext cx="962919" cy="962919"/>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rot="20586700">
            <a:off x="6221293" y="4728729"/>
            <a:ext cx="470000" cy="369332"/>
          </a:xfrm>
          <a:prstGeom prst="rect">
            <a:avLst/>
          </a:prstGeom>
          <a:noFill/>
        </p:spPr>
        <p:txBody>
          <a:bodyPr wrap="none" rtlCol="0">
            <a:spAutoFit/>
          </a:bodyPr>
          <a:lstStyle/>
          <a:p>
            <a:r>
              <a:rPr lang="en-US" b="1" dirty="0"/>
              <a:t>IEP</a:t>
            </a:r>
          </a:p>
        </p:txBody>
      </p:sp>
      <p:sp>
        <p:nvSpPr>
          <p:cNvPr id="21" name="TextBox 20"/>
          <p:cNvSpPr txBox="1"/>
          <p:nvPr/>
        </p:nvSpPr>
        <p:spPr>
          <a:xfrm>
            <a:off x="314241" y="170222"/>
            <a:ext cx="8500293" cy="646331"/>
          </a:xfrm>
          <a:prstGeom prst="rect">
            <a:avLst/>
          </a:prstGeom>
          <a:solidFill>
            <a:srgbClr val="F1572A"/>
          </a:solidFill>
        </p:spPr>
        <p:txBody>
          <a:bodyPr wrap="square" rtlCol="0" anchor="t">
            <a:spAutoFit/>
          </a:bodyPr>
          <a:lstStyle/>
          <a:p>
            <a:r>
              <a:rPr lang="x-none" dirty="0">
                <a:solidFill>
                  <a:schemeClr val="bg1"/>
                </a:solidFill>
                <a:latin typeface="Arial" charset="0"/>
                <a:ea typeface="Arial" charset="0"/>
                <a:cs typeface="Arial" charset="0"/>
              </a:rPr>
              <a:t>EBM meets </a:t>
            </a:r>
            <a:r>
              <a:rPr lang="x-none" dirty="0" smtClean="0">
                <a:solidFill>
                  <a:schemeClr val="bg1"/>
                </a:solidFill>
                <a:latin typeface="Arial" charset="0"/>
                <a:ea typeface="Arial" charset="0"/>
                <a:cs typeface="Arial" charset="0"/>
              </a:rPr>
              <a:t>the</a:t>
            </a:r>
            <a:r>
              <a:rPr lang="en-US" dirty="0" smtClean="0">
                <a:solidFill>
                  <a:schemeClr val="bg1"/>
                </a:solidFill>
                <a:latin typeface="Arial" charset="0"/>
                <a:ea typeface="Arial" charset="0"/>
                <a:cs typeface="Arial" charset="0"/>
              </a:rPr>
              <a:t> requirements of</a:t>
            </a:r>
            <a:r>
              <a:rPr lang="x-none" dirty="0" smtClean="0">
                <a:solidFill>
                  <a:schemeClr val="bg1"/>
                </a:solidFill>
                <a:latin typeface="Arial" charset="0"/>
                <a:ea typeface="Arial" charset="0"/>
                <a:cs typeface="Arial" charset="0"/>
              </a:rPr>
              <a:t> </a:t>
            </a:r>
            <a:r>
              <a:rPr lang="x-none" dirty="0">
                <a:solidFill>
                  <a:schemeClr val="bg1"/>
                </a:solidFill>
                <a:latin typeface="Arial" charset="0"/>
                <a:ea typeface="Arial" charset="0"/>
                <a:cs typeface="Arial" charset="0"/>
              </a:rPr>
              <a:t>an equitable funding </a:t>
            </a:r>
            <a:r>
              <a:rPr lang="x-none" dirty="0" smtClean="0">
                <a:solidFill>
                  <a:schemeClr val="bg1"/>
                </a:solidFill>
                <a:latin typeface="Arial" charset="0"/>
                <a:ea typeface="Arial" charset="0"/>
                <a:cs typeface="Arial" charset="0"/>
              </a:rPr>
              <a:t>system</a:t>
            </a:r>
            <a:r>
              <a:rPr lang="en-US" dirty="0" smtClean="0">
                <a:solidFill>
                  <a:schemeClr val="bg1"/>
                </a:solidFill>
                <a:latin typeface="Arial" charset="0"/>
                <a:ea typeface="Arial" charset="0"/>
                <a:cs typeface="Arial" charset="0"/>
              </a:rPr>
              <a:t> &amp; </a:t>
            </a:r>
            <a:r>
              <a:rPr lang="x-none" smtClean="0">
                <a:solidFill>
                  <a:schemeClr val="bg1"/>
                </a:solidFill>
                <a:latin typeface="Arial" charset="0"/>
                <a:ea typeface="Arial" charset="0"/>
                <a:cs typeface="Arial" charset="0"/>
              </a:rPr>
              <a:t>ensur</a:t>
            </a:r>
            <a:r>
              <a:rPr lang="en-US" dirty="0" err="1" smtClean="0">
                <a:solidFill>
                  <a:schemeClr val="bg1"/>
                </a:solidFill>
                <a:latin typeface="Arial" charset="0"/>
                <a:ea typeface="Arial" charset="0"/>
                <a:cs typeface="Arial" charset="0"/>
              </a:rPr>
              <a:t>es</a:t>
            </a:r>
            <a:r>
              <a:rPr lang="x-none" dirty="0" smtClean="0">
                <a:solidFill>
                  <a:schemeClr val="bg1"/>
                </a:solidFill>
                <a:latin typeface="Arial" charset="0"/>
                <a:ea typeface="Arial" charset="0"/>
                <a:cs typeface="Arial" charset="0"/>
              </a:rPr>
              <a:t> </a:t>
            </a:r>
            <a:r>
              <a:rPr lang="x-none" dirty="0">
                <a:solidFill>
                  <a:schemeClr val="bg1"/>
                </a:solidFill>
                <a:latin typeface="Arial" charset="0"/>
                <a:ea typeface="Arial" charset="0"/>
                <a:cs typeface="Arial" charset="0"/>
              </a:rPr>
              <a:t>that no district loses funding on a per pupil basis.</a:t>
            </a:r>
            <a:endParaRPr lang="en-US" dirty="0">
              <a:latin typeface="Arial" charset="0"/>
              <a:ea typeface="Arial" charset="0"/>
              <a:cs typeface="Arial" charset="0"/>
            </a:endParaRPr>
          </a:p>
        </p:txBody>
      </p:sp>
      <p:sp>
        <p:nvSpPr>
          <p:cNvPr id="10" name="TextBox 9"/>
          <p:cNvSpPr txBox="1"/>
          <p:nvPr/>
        </p:nvSpPr>
        <p:spPr>
          <a:xfrm>
            <a:off x="351300" y="5353652"/>
            <a:ext cx="1351165" cy="1477328"/>
          </a:xfrm>
          <a:prstGeom prst="rect">
            <a:avLst/>
          </a:prstGeom>
          <a:noFill/>
        </p:spPr>
        <p:txBody>
          <a:bodyPr wrap="square" rtlCol="0">
            <a:spAutoFit/>
          </a:bodyPr>
          <a:lstStyle/>
          <a:p>
            <a:pPr lvl="0"/>
            <a:r>
              <a:rPr lang="en-US" dirty="0">
                <a:solidFill>
                  <a:srgbClr val="474747"/>
                </a:solidFill>
              </a:rPr>
              <a:t>Step 3: </a:t>
            </a:r>
            <a:r>
              <a:rPr lang="en-US" dirty="0" smtClean="0">
                <a:solidFill>
                  <a:srgbClr val="474747"/>
                </a:solidFill>
              </a:rPr>
              <a:t>Regionalize cost of </a:t>
            </a:r>
            <a:r>
              <a:rPr lang="en-US" dirty="0">
                <a:solidFill>
                  <a:srgbClr val="474747"/>
                </a:solidFill>
              </a:rPr>
              <a:t>salary-based </a:t>
            </a:r>
            <a:r>
              <a:rPr lang="en-US" dirty="0" smtClean="0">
                <a:solidFill>
                  <a:srgbClr val="474747"/>
                </a:solidFill>
              </a:rPr>
              <a:t>elements</a:t>
            </a:r>
            <a:endParaRPr lang="en-US" dirty="0"/>
          </a:p>
        </p:txBody>
      </p:sp>
      <p:cxnSp>
        <p:nvCxnSpPr>
          <p:cNvPr id="22" name="Straight Arrow Connector 21"/>
          <p:cNvCxnSpPr/>
          <p:nvPr/>
        </p:nvCxnSpPr>
        <p:spPr>
          <a:xfrm flipH="1">
            <a:off x="5616850" y="5528448"/>
            <a:ext cx="2" cy="453231"/>
          </a:xfrm>
          <a:prstGeom prst="straightConnector1">
            <a:avLst/>
          </a:prstGeom>
          <a:ln w="28575">
            <a:solidFill>
              <a:schemeClr val="tx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73739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Content Placeholder 4"/>
          <p:cNvPicPr>
            <a:picLocks noChangeAspect="1"/>
          </p:cNvPicPr>
          <p:nvPr/>
        </p:nvPicPr>
        <p:blipFill rotWithShape="1">
          <a:blip r:embed="rId3"/>
          <a:srcRect l="8318" t="89689" r="80997" b="3071"/>
          <a:stretch/>
        </p:blipFill>
        <p:spPr>
          <a:xfrm>
            <a:off x="445932" y="4977855"/>
            <a:ext cx="693336" cy="327672"/>
          </a:xfrm>
          <a:prstGeom prst="rect">
            <a:avLst/>
          </a:prstGeom>
        </p:spPr>
      </p:pic>
      <p:pic>
        <p:nvPicPr>
          <p:cNvPr id="33" name="Picture 32"/>
          <p:cNvPicPr>
            <a:picLocks noChangeAspect="1"/>
          </p:cNvPicPr>
          <p:nvPr/>
        </p:nvPicPr>
        <p:blipFill rotWithShape="1">
          <a:blip r:embed="rId4"/>
          <a:srcRect l="12585" t="16705" r="6438" b="82009"/>
          <a:stretch/>
        </p:blipFill>
        <p:spPr>
          <a:xfrm>
            <a:off x="3084366" y="2113784"/>
            <a:ext cx="5972139" cy="45719"/>
          </a:xfrm>
          <a:prstGeom prst="rect">
            <a:avLst/>
          </a:prstGeom>
        </p:spPr>
      </p:pic>
      <p:pic>
        <p:nvPicPr>
          <p:cNvPr id="5" name="Picture 4"/>
          <p:cNvPicPr>
            <a:picLocks noChangeAspect="1"/>
          </p:cNvPicPr>
          <p:nvPr/>
        </p:nvPicPr>
        <p:blipFill rotWithShape="1">
          <a:blip r:embed="rId4"/>
          <a:srcRect l="11313" t="16595" b="8068"/>
          <a:stretch/>
        </p:blipFill>
        <p:spPr>
          <a:xfrm>
            <a:off x="2990519" y="2109967"/>
            <a:ext cx="6538529" cy="2678444"/>
          </a:xfrm>
          <a:prstGeom prst="rect">
            <a:avLst/>
          </a:prstGeom>
        </p:spPr>
      </p:pic>
      <p:sp>
        <p:nvSpPr>
          <p:cNvPr id="15" name="TextBox 14"/>
          <p:cNvSpPr txBox="1"/>
          <p:nvPr/>
        </p:nvSpPr>
        <p:spPr>
          <a:xfrm>
            <a:off x="349874" y="2811862"/>
            <a:ext cx="2136848" cy="646331"/>
          </a:xfrm>
          <a:prstGeom prst="rect">
            <a:avLst/>
          </a:prstGeom>
          <a:noFill/>
        </p:spPr>
        <p:txBody>
          <a:bodyPr wrap="square" rtlCol="0">
            <a:spAutoFit/>
          </a:bodyPr>
          <a:lstStyle/>
          <a:p>
            <a:pPr marL="115888" lvl="1" indent="-1588"/>
            <a:r>
              <a:rPr lang="en-US" sz="1050" b="1" dirty="0" smtClean="0">
                <a:solidFill>
                  <a:srgbClr val="666766"/>
                </a:solidFill>
                <a:latin typeface="Arial Black" charset="0"/>
                <a:ea typeface="Arial Black" charset="0"/>
                <a:cs typeface="Arial Black" charset="0"/>
              </a:rPr>
              <a:t>LOCAL CAPACITY</a:t>
            </a:r>
          </a:p>
          <a:p>
            <a:pPr marL="115888" lvl="1" indent="-1588"/>
            <a:r>
              <a:rPr lang="en-US" sz="1200" dirty="0" smtClean="0">
                <a:solidFill>
                  <a:srgbClr val="666766"/>
                </a:solidFill>
                <a:latin typeface="Arial" charset="0"/>
                <a:ea typeface="Arial" charset="0"/>
                <a:cs typeface="Arial" charset="0"/>
              </a:rPr>
              <a:t>How </a:t>
            </a:r>
            <a:r>
              <a:rPr lang="en-US" sz="1200" dirty="0">
                <a:solidFill>
                  <a:srgbClr val="666766"/>
                </a:solidFill>
                <a:latin typeface="Arial" charset="0"/>
                <a:ea typeface="Arial" charset="0"/>
                <a:cs typeface="Arial" charset="0"/>
              </a:rPr>
              <a:t>much can the district contribute?</a:t>
            </a:r>
          </a:p>
        </p:txBody>
      </p:sp>
      <p:sp>
        <p:nvSpPr>
          <p:cNvPr id="16" name="Rectangle 15"/>
          <p:cNvSpPr/>
          <p:nvPr/>
        </p:nvSpPr>
        <p:spPr>
          <a:xfrm>
            <a:off x="335501" y="3589727"/>
            <a:ext cx="2273382" cy="623248"/>
          </a:xfrm>
          <a:prstGeom prst="rect">
            <a:avLst/>
          </a:prstGeom>
        </p:spPr>
        <p:txBody>
          <a:bodyPr wrap="square">
            <a:spAutoFit/>
          </a:bodyPr>
          <a:lstStyle/>
          <a:p>
            <a:pPr marL="115888" lvl="1" indent="-1588"/>
            <a:r>
              <a:rPr lang="en-US" sz="1050" b="1" dirty="0" smtClean="0">
                <a:solidFill>
                  <a:srgbClr val="666766"/>
                </a:solidFill>
                <a:latin typeface="Arial Black" charset="0"/>
                <a:ea typeface="Arial Black" charset="0"/>
                <a:cs typeface="Arial Black" charset="0"/>
              </a:rPr>
              <a:t>BASE FUNDING MINIMUM </a:t>
            </a:r>
          </a:p>
          <a:p>
            <a:pPr marL="115888" lvl="1" indent="-1588"/>
            <a:r>
              <a:rPr lang="en-US" sz="1200" dirty="0" smtClean="0">
                <a:solidFill>
                  <a:srgbClr val="666766"/>
                </a:solidFill>
                <a:latin typeface="Arial" charset="0"/>
                <a:ea typeface="Arial" charset="0"/>
                <a:cs typeface="Arial" charset="0"/>
              </a:rPr>
              <a:t>How </a:t>
            </a:r>
            <a:r>
              <a:rPr lang="en-US" sz="1200" dirty="0">
                <a:solidFill>
                  <a:srgbClr val="666766"/>
                </a:solidFill>
                <a:latin typeface="Arial" charset="0"/>
                <a:ea typeface="Arial" charset="0"/>
                <a:cs typeface="Arial" charset="0"/>
              </a:rPr>
              <a:t>much does the state currently contribute?</a:t>
            </a:r>
          </a:p>
        </p:txBody>
      </p:sp>
      <p:sp>
        <p:nvSpPr>
          <p:cNvPr id="17" name="TextBox 16"/>
          <p:cNvSpPr txBox="1"/>
          <p:nvPr/>
        </p:nvSpPr>
        <p:spPr>
          <a:xfrm>
            <a:off x="259512" y="5225395"/>
            <a:ext cx="2700080" cy="707886"/>
          </a:xfrm>
          <a:prstGeom prst="rect">
            <a:avLst/>
          </a:prstGeom>
          <a:noFill/>
        </p:spPr>
        <p:txBody>
          <a:bodyPr wrap="square" rtlCol="0">
            <a:spAutoFit/>
          </a:bodyPr>
          <a:lstStyle/>
          <a:p>
            <a:r>
              <a:rPr lang="en-US" sz="1200" b="1" dirty="0" smtClean="0">
                <a:solidFill>
                  <a:srgbClr val="F1572A"/>
                </a:solidFill>
                <a:latin typeface="Arial Black" charset="0"/>
                <a:ea typeface="Arial Black" charset="0"/>
                <a:cs typeface="Arial Black" charset="0"/>
              </a:rPr>
              <a:t>3. DISTRIBUTION FORMULA</a:t>
            </a:r>
            <a:r>
              <a:rPr lang="en-US" sz="1600" b="1" dirty="0" smtClean="0">
                <a:latin typeface="Arial" charset="0"/>
                <a:ea typeface="Arial" charset="0"/>
                <a:cs typeface="Arial" charset="0"/>
              </a:rPr>
              <a:t/>
            </a:r>
            <a:br>
              <a:rPr lang="en-US" sz="1600" b="1" dirty="0" smtClean="0">
                <a:latin typeface="Arial" charset="0"/>
                <a:ea typeface="Arial" charset="0"/>
                <a:cs typeface="Arial" charset="0"/>
              </a:rPr>
            </a:br>
            <a:r>
              <a:rPr lang="en-US" sz="1600" b="1" dirty="0" smtClean="0">
                <a:latin typeface="Arial" charset="0"/>
                <a:ea typeface="Arial" charset="0"/>
                <a:cs typeface="Arial" charset="0"/>
              </a:rPr>
              <a:t>    </a:t>
            </a:r>
            <a:r>
              <a:rPr lang="en-US" sz="1200" dirty="0" smtClean="0">
                <a:latin typeface="Arial" charset="0"/>
                <a:ea typeface="Arial" charset="0"/>
                <a:cs typeface="Arial" charset="0"/>
              </a:rPr>
              <a:t>How </a:t>
            </a:r>
            <a:r>
              <a:rPr lang="en-US" sz="1200" dirty="0">
                <a:latin typeface="Arial" charset="0"/>
                <a:ea typeface="Arial" charset="0"/>
                <a:cs typeface="Arial" charset="0"/>
              </a:rPr>
              <a:t>is new money </a:t>
            </a:r>
            <a:r>
              <a:rPr lang="en-US" sz="1200" dirty="0" smtClean="0">
                <a:latin typeface="Arial" charset="0"/>
                <a:ea typeface="Arial" charset="0"/>
                <a:cs typeface="Arial" charset="0"/>
              </a:rPr>
              <a:t>from</a:t>
            </a:r>
            <a:r>
              <a:rPr lang="en-US" sz="1200" dirty="0">
                <a:latin typeface="Arial" charset="0"/>
                <a:ea typeface="Arial" charset="0"/>
                <a:cs typeface="Arial" charset="0"/>
              </a:rPr>
              <a:t> </a:t>
            </a:r>
            <a:r>
              <a:rPr lang="en-US" sz="1200" dirty="0" smtClean="0">
                <a:latin typeface="Arial" charset="0"/>
                <a:ea typeface="Arial" charset="0"/>
                <a:cs typeface="Arial" charset="0"/>
              </a:rPr>
              <a:t>the state</a:t>
            </a:r>
            <a:br>
              <a:rPr lang="en-US" sz="1200" dirty="0" smtClean="0">
                <a:latin typeface="Arial" charset="0"/>
                <a:ea typeface="Arial" charset="0"/>
                <a:cs typeface="Arial" charset="0"/>
              </a:rPr>
            </a:br>
            <a:r>
              <a:rPr lang="en-US" sz="1200" dirty="0" smtClean="0">
                <a:latin typeface="Arial" charset="0"/>
                <a:ea typeface="Arial" charset="0"/>
                <a:cs typeface="Arial" charset="0"/>
              </a:rPr>
              <a:t>     distributed</a:t>
            </a:r>
            <a:r>
              <a:rPr lang="en-US" sz="1200" dirty="0">
                <a:latin typeface="Arial" charset="0"/>
                <a:ea typeface="Arial" charset="0"/>
                <a:cs typeface="Arial" charset="0"/>
              </a:rPr>
              <a:t>?</a:t>
            </a:r>
          </a:p>
        </p:txBody>
      </p:sp>
      <p:pic>
        <p:nvPicPr>
          <p:cNvPr id="18" name="Content Placeholder 4"/>
          <p:cNvPicPr>
            <a:picLocks noChangeAspect="1"/>
          </p:cNvPicPr>
          <p:nvPr/>
        </p:nvPicPr>
        <p:blipFill rotWithShape="1">
          <a:blip r:embed="rId3"/>
          <a:srcRect l="8318" t="83474" r="80997" b="10087"/>
          <a:stretch/>
        </p:blipFill>
        <p:spPr>
          <a:xfrm>
            <a:off x="148181" y="4374304"/>
            <a:ext cx="403433" cy="230929"/>
          </a:xfrm>
          <a:prstGeom prst="rect">
            <a:avLst/>
          </a:prstGeom>
        </p:spPr>
      </p:pic>
      <p:pic>
        <p:nvPicPr>
          <p:cNvPr id="19" name="Content Placeholder 4"/>
          <p:cNvPicPr>
            <a:picLocks noChangeAspect="1"/>
          </p:cNvPicPr>
          <p:nvPr/>
        </p:nvPicPr>
        <p:blipFill rotWithShape="1">
          <a:blip r:embed="rId3"/>
          <a:srcRect l="8318" t="70953" r="80997" b="22608"/>
          <a:stretch/>
        </p:blipFill>
        <p:spPr>
          <a:xfrm>
            <a:off x="149393" y="2855162"/>
            <a:ext cx="394518" cy="230928"/>
          </a:xfrm>
          <a:prstGeom prst="rect">
            <a:avLst/>
          </a:prstGeom>
        </p:spPr>
      </p:pic>
      <p:pic>
        <p:nvPicPr>
          <p:cNvPr id="21" name="Content Placeholder 4"/>
          <p:cNvPicPr>
            <a:picLocks noChangeAspect="1"/>
          </p:cNvPicPr>
          <p:nvPr/>
        </p:nvPicPr>
        <p:blipFill rotWithShape="1">
          <a:blip r:embed="rId3"/>
          <a:srcRect l="8318" t="76725" r="80997" b="16836"/>
          <a:stretch/>
        </p:blipFill>
        <p:spPr>
          <a:xfrm>
            <a:off x="132484" y="3613635"/>
            <a:ext cx="398552" cy="230928"/>
          </a:xfrm>
          <a:prstGeom prst="rect">
            <a:avLst/>
          </a:prstGeom>
        </p:spPr>
      </p:pic>
      <p:pic>
        <p:nvPicPr>
          <p:cNvPr id="23" name="Content Placeholder 4"/>
          <p:cNvPicPr>
            <a:picLocks noChangeAspect="1"/>
          </p:cNvPicPr>
          <p:nvPr/>
        </p:nvPicPr>
        <p:blipFill rotWithShape="1">
          <a:blip r:embed="rId3"/>
          <a:srcRect l="25972" t="22998" r="69538" b="41036"/>
          <a:stretch/>
        </p:blipFill>
        <p:spPr>
          <a:xfrm>
            <a:off x="4338356" y="2628211"/>
            <a:ext cx="291402" cy="2064186"/>
          </a:xfrm>
          <a:prstGeom prst="rect">
            <a:avLst/>
          </a:prstGeom>
        </p:spPr>
      </p:pic>
      <p:pic>
        <p:nvPicPr>
          <p:cNvPr id="24" name="Content Placeholder 4"/>
          <p:cNvPicPr>
            <a:picLocks noChangeAspect="1"/>
          </p:cNvPicPr>
          <p:nvPr/>
        </p:nvPicPr>
        <p:blipFill rotWithShape="1">
          <a:blip r:embed="rId3"/>
          <a:srcRect l="25972" t="22998" r="69538" b="41036"/>
          <a:stretch/>
        </p:blipFill>
        <p:spPr>
          <a:xfrm>
            <a:off x="6359232" y="3542536"/>
            <a:ext cx="291402" cy="1114567"/>
          </a:xfrm>
          <a:prstGeom prst="rect">
            <a:avLst/>
          </a:prstGeom>
        </p:spPr>
      </p:pic>
      <p:pic>
        <p:nvPicPr>
          <p:cNvPr id="25" name="Content Placeholder 4"/>
          <p:cNvPicPr>
            <a:picLocks noChangeAspect="1"/>
          </p:cNvPicPr>
          <p:nvPr/>
        </p:nvPicPr>
        <p:blipFill rotWithShape="1">
          <a:blip r:embed="rId3"/>
          <a:srcRect l="25972" t="22998" r="69538" b="41036"/>
          <a:stretch/>
        </p:blipFill>
        <p:spPr>
          <a:xfrm>
            <a:off x="8601269" y="4256361"/>
            <a:ext cx="291402" cy="400742"/>
          </a:xfrm>
          <a:prstGeom prst="rect">
            <a:avLst/>
          </a:prstGeom>
        </p:spPr>
      </p:pic>
      <p:pic>
        <p:nvPicPr>
          <p:cNvPr id="26" name="Content Placeholder 4"/>
          <p:cNvPicPr>
            <a:picLocks noChangeAspect="1"/>
          </p:cNvPicPr>
          <p:nvPr/>
        </p:nvPicPr>
        <p:blipFill rotWithShape="1">
          <a:blip r:embed="rId3"/>
          <a:srcRect l="54001" t="27381" r="41353" b="63784"/>
          <a:stretch/>
        </p:blipFill>
        <p:spPr>
          <a:xfrm>
            <a:off x="6358501" y="3102124"/>
            <a:ext cx="292657" cy="460568"/>
          </a:xfrm>
          <a:prstGeom prst="rect">
            <a:avLst/>
          </a:prstGeom>
        </p:spPr>
      </p:pic>
      <p:pic>
        <p:nvPicPr>
          <p:cNvPr id="28" name="Content Placeholder 4"/>
          <p:cNvPicPr>
            <a:picLocks noChangeAspect="1"/>
          </p:cNvPicPr>
          <p:nvPr/>
        </p:nvPicPr>
        <p:blipFill rotWithShape="1">
          <a:blip r:embed="rId3"/>
          <a:srcRect l="54001" t="27381" r="41353" b="63784"/>
          <a:stretch/>
        </p:blipFill>
        <p:spPr>
          <a:xfrm>
            <a:off x="4335879" y="2419717"/>
            <a:ext cx="293879" cy="234127"/>
          </a:xfrm>
          <a:prstGeom prst="rect">
            <a:avLst/>
          </a:prstGeom>
        </p:spPr>
      </p:pic>
      <p:pic>
        <p:nvPicPr>
          <p:cNvPr id="37" name="Picture 36"/>
          <p:cNvPicPr>
            <a:picLocks noChangeAspect="1"/>
          </p:cNvPicPr>
          <p:nvPr/>
        </p:nvPicPr>
        <p:blipFill rotWithShape="1">
          <a:blip r:embed="rId4"/>
          <a:srcRect l="12585" r="6438" b="83295"/>
          <a:stretch/>
        </p:blipFill>
        <p:spPr>
          <a:xfrm>
            <a:off x="3082117" y="1522469"/>
            <a:ext cx="5972139" cy="594116"/>
          </a:xfrm>
          <a:prstGeom prst="rect">
            <a:avLst/>
          </a:prstGeom>
        </p:spPr>
      </p:pic>
      <p:pic>
        <p:nvPicPr>
          <p:cNvPr id="30" name="Content Placeholder 4"/>
          <p:cNvPicPr>
            <a:picLocks noChangeAspect="1"/>
          </p:cNvPicPr>
          <p:nvPr/>
        </p:nvPicPr>
        <p:blipFill rotWithShape="1">
          <a:blip r:embed="rId3"/>
          <a:srcRect l="54309" t="10564" r="41199" b="80999"/>
          <a:stretch/>
        </p:blipFill>
        <p:spPr>
          <a:xfrm>
            <a:off x="8600745" y="2077507"/>
            <a:ext cx="291402" cy="1630551"/>
          </a:xfrm>
          <a:prstGeom prst="rect">
            <a:avLst/>
          </a:prstGeom>
        </p:spPr>
      </p:pic>
      <p:pic>
        <p:nvPicPr>
          <p:cNvPr id="29" name="Content Placeholder 4"/>
          <p:cNvPicPr>
            <a:picLocks noChangeAspect="1"/>
          </p:cNvPicPr>
          <p:nvPr/>
        </p:nvPicPr>
        <p:blipFill rotWithShape="1">
          <a:blip r:embed="rId3"/>
          <a:srcRect l="54309" t="10564" r="41199" b="80999"/>
          <a:stretch/>
        </p:blipFill>
        <p:spPr>
          <a:xfrm>
            <a:off x="6359232" y="2077507"/>
            <a:ext cx="291402" cy="1048216"/>
          </a:xfrm>
          <a:prstGeom prst="rect">
            <a:avLst/>
          </a:prstGeom>
        </p:spPr>
      </p:pic>
      <p:pic>
        <p:nvPicPr>
          <p:cNvPr id="31" name="Content Placeholder 4"/>
          <p:cNvPicPr>
            <a:picLocks noChangeAspect="1"/>
          </p:cNvPicPr>
          <p:nvPr/>
        </p:nvPicPr>
        <p:blipFill rotWithShape="1">
          <a:blip r:embed="rId3"/>
          <a:srcRect l="54309" t="10564" r="41199" b="80999"/>
          <a:stretch/>
        </p:blipFill>
        <p:spPr>
          <a:xfrm>
            <a:off x="4340834" y="2077507"/>
            <a:ext cx="291402" cy="373037"/>
          </a:xfrm>
          <a:prstGeom prst="rect">
            <a:avLst/>
          </a:prstGeom>
        </p:spPr>
      </p:pic>
      <p:cxnSp>
        <p:nvCxnSpPr>
          <p:cNvPr id="6" name="Straight Connector 5"/>
          <p:cNvCxnSpPr/>
          <p:nvPr/>
        </p:nvCxnSpPr>
        <p:spPr>
          <a:xfrm>
            <a:off x="2928664" y="1448988"/>
            <a:ext cx="0" cy="36195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8664" y="1173196"/>
            <a:ext cx="2346869" cy="646331"/>
          </a:xfrm>
          <a:prstGeom prst="rect">
            <a:avLst/>
          </a:prstGeom>
          <a:noFill/>
        </p:spPr>
        <p:txBody>
          <a:bodyPr wrap="square" rtlCol="0">
            <a:spAutoFit/>
          </a:bodyPr>
          <a:lstStyle/>
          <a:p>
            <a:pPr marL="230188" indent="-230188">
              <a:buFont typeface="+mj-lt"/>
              <a:buAutoNum type="arabicPeriod"/>
            </a:pPr>
            <a:r>
              <a:rPr lang="en-US" sz="1200" b="1" dirty="0" smtClean="0">
                <a:solidFill>
                  <a:srgbClr val="F1572A"/>
                </a:solidFill>
                <a:latin typeface="Arial Black" charset="0"/>
                <a:ea typeface="Arial Black" charset="0"/>
                <a:cs typeface="Arial Black" charset="0"/>
              </a:rPr>
              <a:t>ADEQUACY TARGET</a:t>
            </a:r>
            <a:r>
              <a:rPr lang="en-US" sz="1600" dirty="0" smtClean="0">
                <a:latin typeface="Arial" charset="0"/>
                <a:ea typeface="Arial" charset="0"/>
                <a:cs typeface="Arial" charset="0"/>
              </a:rPr>
              <a:t/>
            </a:r>
            <a:br>
              <a:rPr lang="en-US" sz="1600" dirty="0" smtClean="0">
                <a:latin typeface="Arial" charset="0"/>
                <a:ea typeface="Arial" charset="0"/>
                <a:cs typeface="Arial" charset="0"/>
              </a:rPr>
            </a:br>
            <a:r>
              <a:rPr lang="en-US" sz="1200" dirty="0" smtClean="0">
                <a:latin typeface="Arial" charset="0"/>
                <a:ea typeface="Arial" charset="0"/>
                <a:cs typeface="Arial" charset="0"/>
              </a:rPr>
              <a:t>How </a:t>
            </a:r>
            <a:r>
              <a:rPr lang="en-US" sz="1200" dirty="0">
                <a:latin typeface="Arial" charset="0"/>
                <a:ea typeface="Arial" charset="0"/>
                <a:cs typeface="Arial" charset="0"/>
              </a:rPr>
              <a:t>much does providing high quality education cost?</a:t>
            </a:r>
          </a:p>
        </p:txBody>
      </p:sp>
      <p:sp>
        <p:nvSpPr>
          <p:cNvPr id="22" name="TextBox 21"/>
          <p:cNvSpPr txBox="1"/>
          <p:nvPr/>
        </p:nvSpPr>
        <p:spPr>
          <a:xfrm>
            <a:off x="457083" y="4347488"/>
            <a:ext cx="1641796" cy="253916"/>
          </a:xfrm>
          <a:prstGeom prst="rect">
            <a:avLst/>
          </a:prstGeom>
          <a:noFill/>
        </p:spPr>
        <p:txBody>
          <a:bodyPr wrap="none" rtlCol="0">
            <a:spAutoFit/>
          </a:bodyPr>
          <a:lstStyle/>
          <a:p>
            <a:r>
              <a:rPr lang="en-US" sz="1050" b="1" dirty="0" smtClean="0">
                <a:solidFill>
                  <a:srgbClr val="666766"/>
                </a:solidFill>
                <a:latin typeface="Arial Black" charset="0"/>
                <a:ea typeface="Arial Black" charset="0"/>
                <a:cs typeface="Arial Black" charset="0"/>
              </a:rPr>
              <a:t>GAP TO ADEQUACY</a:t>
            </a:r>
            <a:endParaRPr lang="en-US" sz="1050" b="1" dirty="0">
              <a:solidFill>
                <a:srgbClr val="666766"/>
              </a:solidFill>
              <a:latin typeface="Arial Black" charset="0"/>
              <a:ea typeface="Arial Black" charset="0"/>
              <a:cs typeface="Arial Black" charset="0"/>
            </a:endParaRPr>
          </a:p>
        </p:txBody>
      </p:sp>
      <p:pic>
        <p:nvPicPr>
          <p:cNvPr id="36" name="Content Placeholder 4"/>
          <p:cNvPicPr>
            <a:picLocks noChangeAspect="1"/>
          </p:cNvPicPr>
          <p:nvPr/>
        </p:nvPicPr>
        <p:blipFill rotWithShape="1">
          <a:blip r:embed="rId3"/>
          <a:srcRect l="83913" t="23256" r="11512" b="72467"/>
          <a:stretch/>
        </p:blipFill>
        <p:spPr>
          <a:xfrm>
            <a:off x="4338356" y="2263815"/>
            <a:ext cx="291403" cy="193563"/>
          </a:xfrm>
          <a:prstGeom prst="rect">
            <a:avLst/>
          </a:prstGeom>
        </p:spPr>
      </p:pic>
      <p:pic>
        <p:nvPicPr>
          <p:cNvPr id="35" name="Content Placeholder 4"/>
          <p:cNvPicPr>
            <a:picLocks noGrp="1" noChangeAspect="1"/>
          </p:cNvPicPr>
          <p:nvPr>
            <p:ph idx="1"/>
          </p:nvPr>
        </p:nvPicPr>
        <p:blipFill rotWithShape="1">
          <a:blip r:embed="rId3"/>
          <a:srcRect l="84125" t="28705" r="11128" b="61647"/>
          <a:stretch/>
        </p:blipFill>
        <p:spPr>
          <a:xfrm>
            <a:off x="6358238" y="2625213"/>
            <a:ext cx="292658" cy="512837"/>
          </a:xfrm>
          <a:prstGeom prst="rect">
            <a:avLst/>
          </a:prstGeom>
        </p:spPr>
      </p:pic>
      <p:pic>
        <p:nvPicPr>
          <p:cNvPr id="34" name="Content Placeholder 4"/>
          <p:cNvPicPr>
            <a:picLocks noChangeAspect="1"/>
          </p:cNvPicPr>
          <p:nvPr/>
        </p:nvPicPr>
        <p:blipFill rotWithShape="1">
          <a:blip r:embed="rId3"/>
          <a:srcRect l="83913" t="23256" r="11479" b="61647"/>
          <a:stretch/>
        </p:blipFill>
        <p:spPr>
          <a:xfrm>
            <a:off x="8600745" y="2944668"/>
            <a:ext cx="291402" cy="683288"/>
          </a:xfrm>
          <a:prstGeom prst="rect">
            <a:avLst/>
          </a:prstGeom>
        </p:spPr>
      </p:pic>
      <p:pic>
        <p:nvPicPr>
          <p:cNvPr id="27" name="Content Placeholder 4"/>
          <p:cNvPicPr>
            <a:picLocks noChangeAspect="1"/>
          </p:cNvPicPr>
          <p:nvPr/>
        </p:nvPicPr>
        <p:blipFill rotWithShape="1">
          <a:blip r:embed="rId3"/>
          <a:srcRect l="54001" t="27381" r="41353" b="63784"/>
          <a:stretch/>
        </p:blipFill>
        <p:spPr>
          <a:xfrm>
            <a:off x="8601269" y="3627956"/>
            <a:ext cx="291402" cy="628405"/>
          </a:xfrm>
          <a:prstGeom prst="rect">
            <a:avLst/>
          </a:prstGeom>
        </p:spPr>
      </p:pic>
      <p:sp>
        <p:nvSpPr>
          <p:cNvPr id="13" name="TextBox 12"/>
          <p:cNvSpPr txBox="1"/>
          <p:nvPr/>
        </p:nvSpPr>
        <p:spPr>
          <a:xfrm>
            <a:off x="254754" y="2200679"/>
            <a:ext cx="2526804" cy="461665"/>
          </a:xfrm>
          <a:prstGeom prst="rect">
            <a:avLst/>
          </a:prstGeom>
          <a:noFill/>
        </p:spPr>
        <p:txBody>
          <a:bodyPr wrap="square" rtlCol="0">
            <a:spAutoFit/>
          </a:bodyPr>
          <a:lstStyle/>
          <a:p>
            <a:pPr marL="230188" indent="-230188"/>
            <a:r>
              <a:rPr lang="en-US" sz="1200" b="1" dirty="0" smtClean="0">
                <a:solidFill>
                  <a:srgbClr val="F1572A"/>
                </a:solidFill>
                <a:latin typeface="Arial Black" charset="0"/>
                <a:ea typeface="Arial Black" charset="0"/>
                <a:cs typeface="Arial Black" charset="0"/>
              </a:rPr>
              <a:t>2. PERCENT OF ADEQUACY</a:t>
            </a:r>
            <a:br>
              <a:rPr lang="en-US" sz="1200" b="1" dirty="0" smtClean="0">
                <a:solidFill>
                  <a:srgbClr val="F1572A"/>
                </a:solidFill>
                <a:latin typeface="Arial Black" charset="0"/>
                <a:ea typeface="Arial Black" charset="0"/>
                <a:cs typeface="Arial Black" charset="0"/>
              </a:rPr>
            </a:br>
            <a:r>
              <a:rPr lang="en-US" sz="1200" dirty="0" smtClean="0">
                <a:latin typeface="Arial" charset="0"/>
                <a:ea typeface="Arial" charset="0"/>
                <a:cs typeface="Arial" charset="0"/>
              </a:rPr>
              <a:t>How </a:t>
            </a:r>
            <a:r>
              <a:rPr lang="en-US" sz="1200" dirty="0">
                <a:latin typeface="Arial" charset="0"/>
                <a:ea typeface="Arial" charset="0"/>
                <a:cs typeface="Arial" charset="0"/>
              </a:rPr>
              <a:t>well-funded is the district?</a:t>
            </a:r>
          </a:p>
        </p:txBody>
      </p:sp>
      <p:sp>
        <p:nvSpPr>
          <p:cNvPr id="8" name="TextBox 7"/>
          <p:cNvSpPr txBox="1"/>
          <p:nvPr/>
        </p:nvSpPr>
        <p:spPr>
          <a:xfrm>
            <a:off x="2966652" y="1750236"/>
            <a:ext cx="1897952" cy="261610"/>
          </a:xfrm>
          <a:prstGeom prst="rect">
            <a:avLst/>
          </a:prstGeom>
          <a:noFill/>
        </p:spPr>
        <p:txBody>
          <a:bodyPr wrap="square" rtlCol="0">
            <a:spAutoFit/>
          </a:bodyPr>
          <a:lstStyle/>
          <a:p>
            <a:r>
              <a:rPr lang="en-US" sz="1100" dirty="0">
                <a:solidFill>
                  <a:srgbClr val="2F3E4D"/>
                </a:solidFill>
                <a:latin typeface="Arial" charset="0"/>
                <a:ea typeface="Arial" charset="0"/>
                <a:cs typeface="Arial" charset="0"/>
              </a:rPr>
              <a:t>100% of Adequacy Target</a:t>
            </a:r>
          </a:p>
        </p:txBody>
      </p:sp>
      <p:pic>
        <p:nvPicPr>
          <p:cNvPr id="32" name="Picture 31"/>
          <p:cNvPicPr>
            <a:picLocks noChangeAspect="1"/>
          </p:cNvPicPr>
          <p:nvPr/>
        </p:nvPicPr>
        <p:blipFill rotWithShape="1">
          <a:blip r:embed="rId4"/>
          <a:srcRect l="32528" t="11495" r="59797" b="83295"/>
          <a:stretch/>
        </p:blipFill>
        <p:spPr>
          <a:xfrm>
            <a:off x="547387" y="980458"/>
            <a:ext cx="566058" cy="185290"/>
          </a:xfrm>
          <a:prstGeom prst="rect">
            <a:avLst/>
          </a:prstGeom>
        </p:spPr>
      </p:pic>
      <p:sp>
        <p:nvSpPr>
          <p:cNvPr id="38" name="Title 1"/>
          <p:cNvSpPr>
            <a:spLocks noGrp="1"/>
          </p:cNvSpPr>
          <p:nvPr>
            <p:ph type="title"/>
          </p:nvPr>
        </p:nvSpPr>
        <p:spPr>
          <a:xfrm>
            <a:off x="421922" y="285750"/>
            <a:ext cx="8178823" cy="432702"/>
          </a:xfrm>
        </p:spPr>
        <p:txBody>
          <a:bodyPr anchor="t">
            <a:noAutofit/>
          </a:bodyPr>
          <a:lstStyle/>
          <a:p>
            <a:pPr algn="l"/>
            <a:r>
              <a:rPr lang="en-US" sz="2000" b="1" dirty="0" smtClean="0">
                <a:solidFill>
                  <a:srgbClr val="F1572A"/>
                </a:solidFill>
                <a:latin typeface="Arial Black" charset="0"/>
                <a:ea typeface="Arial Black" charset="0"/>
                <a:cs typeface="Arial Black" charset="0"/>
              </a:rPr>
              <a:t>OVERVIEW OF THE MODEL: A District Story</a:t>
            </a:r>
            <a:endParaRPr lang="en-US" sz="2000" b="1" dirty="0">
              <a:solidFill>
                <a:srgbClr val="F1572A"/>
              </a:solidFill>
              <a:latin typeface="Arial Black" charset="0"/>
              <a:ea typeface="Arial Black" charset="0"/>
              <a:cs typeface="Arial Black" charset="0"/>
            </a:endParaRPr>
          </a:p>
        </p:txBody>
      </p:sp>
      <p:sp>
        <p:nvSpPr>
          <p:cNvPr id="39" name="TextBox 38"/>
          <p:cNvSpPr txBox="1"/>
          <p:nvPr/>
        </p:nvSpPr>
        <p:spPr>
          <a:xfrm>
            <a:off x="3227192" y="4787713"/>
            <a:ext cx="757854" cy="261610"/>
          </a:xfrm>
          <a:prstGeom prst="rect">
            <a:avLst/>
          </a:prstGeom>
          <a:noFill/>
        </p:spPr>
        <p:txBody>
          <a:bodyPr wrap="square" rtlCol="0">
            <a:spAutoFit/>
          </a:bodyPr>
          <a:lstStyle/>
          <a:p>
            <a:r>
              <a:rPr lang="en-US" sz="1100" dirty="0" smtClean="0">
                <a:solidFill>
                  <a:srgbClr val="2F3E4D"/>
                </a:solidFill>
                <a:latin typeface="Arial" charset="0"/>
                <a:ea typeface="Arial" charset="0"/>
                <a:cs typeface="Arial" charset="0"/>
              </a:rPr>
              <a:t>District 1</a:t>
            </a:r>
            <a:endParaRPr lang="en-US" sz="1100" dirty="0">
              <a:solidFill>
                <a:srgbClr val="2F3E4D"/>
              </a:solidFill>
              <a:latin typeface="Arial" charset="0"/>
              <a:ea typeface="Arial" charset="0"/>
              <a:cs typeface="Arial" charset="0"/>
            </a:endParaRPr>
          </a:p>
        </p:txBody>
      </p:sp>
      <p:sp>
        <p:nvSpPr>
          <p:cNvPr id="40" name="TextBox 39"/>
          <p:cNvSpPr txBox="1"/>
          <p:nvPr/>
        </p:nvSpPr>
        <p:spPr>
          <a:xfrm>
            <a:off x="5346114" y="4787713"/>
            <a:ext cx="757854" cy="261610"/>
          </a:xfrm>
          <a:prstGeom prst="rect">
            <a:avLst/>
          </a:prstGeom>
          <a:noFill/>
        </p:spPr>
        <p:txBody>
          <a:bodyPr wrap="square" rtlCol="0">
            <a:spAutoFit/>
          </a:bodyPr>
          <a:lstStyle/>
          <a:p>
            <a:r>
              <a:rPr lang="en-US" sz="1100" dirty="0" smtClean="0">
                <a:solidFill>
                  <a:srgbClr val="2F3E4D"/>
                </a:solidFill>
                <a:latin typeface="Arial" charset="0"/>
                <a:ea typeface="Arial" charset="0"/>
                <a:cs typeface="Arial" charset="0"/>
              </a:rPr>
              <a:t>District 2</a:t>
            </a:r>
            <a:endParaRPr lang="en-US" sz="1100" dirty="0">
              <a:solidFill>
                <a:srgbClr val="2F3E4D"/>
              </a:solidFill>
              <a:latin typeface="Arial" charset="0"/>
              <a:ea typeface="Arial" charset="0"/>
              <a:cs typeface="Arial" charset="0"/>
            </a:endParaRPr>
          </a:p>
        </p:txBody>
      </p:sp>
      <p:sp>
        <p:nvSpPr>
          <p:cNvPr id="41" name="TextBox 40"/>
          <p:cNvSpPr txBox="1"/>
          <p:nvPr/>
        </p:nvSpPr>
        <p:spPr>
          <a:xfrm>
            <a:off x="7565206" y="4787713"/>
            <a:ext cx="757854" cy="261610"/>
          </a:xfrm>
          <a:prstGeom prst="rect">
            <a:avLst/>
          </a:prstGeom>
          <a:noFill/>
        </p:spPr>
        <p:txBody>
          <a:bodyPr wrap="square" rtlCol="0">
            <a:spAutoFit/>
          </a:bodyPr>
          <a:lstStyle/>
          <a:p>
            <a:r>
              <a:rPr lang="en-US" sz="1100" dirty="0" smtClean="0">
                <a:solidFill>
                  <a:srgbClr val="2F3E4D"/>
                </a:solidFill>
                <a:latin typeface="Arial" charset="0"/>
                <a:ea typeface="Arial" charset="0"/>
                <a:cs typeface="Arial" charset="0"/>
              </a:rPr>
              <a:t>District 3</a:t>
            </a:r>
            <a:endParaRPr lang="en-US" sz="1100" dirty="0">
              <a:solidFill>
                <a:srgbClr val="2F3E4D"/>
              </a:solidFill>
              <a:latin typeface="Arial" charset="0"/>
              <a:ea typeface="Arial" charset="0"/>
              <a:cs typeface="Arial" charset="0"/>
            </a:endParaRPr>
          </a:p>
        </p:txBody>
      </p:sp>
    </p:spTree>
    <p:extLst>
      <p:ext uri="{BB962C8B-B14F-4D97-AF65-F5344CB8AC3E}">
        <p14:creationId xmlns:p14="http://schemas.microsoft.com/office/powerpoint/2010/main" val="39009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par>
                                <p:cTn id="14" presetID="1" presetClass="entr" presetSubtype="0" fill="hold" nodeType="withEffect">
                                  <p:stCondLst>
                                    <p:cond delay="0"/>
                                  </p:stCondLst>
                                  <p:childTnLst>
                                    <p:set>
                                      <p:cBhvr>
                                        <p:cTn id="15" dur="1" fill="hold">
                                          <p:stCondLst>
                                            <p:cond delay="0"/>
                                          </p:stCondLst>
                                        </p:cTn>
                                        <p:tgtEl>
                                          <p:spTgt spid="37"/>
                                        </p:tgtEl>
                                        <p:attrNameLst>
                                          <p:attrName>style.visibility</p:attrName>
                                        </p:attrNameLst>
                                      </p:cBhvr>
                                      <p:to>
                                        <p:strVal val="visible"/>
                                      </p:to>
                                    </p:set>
                                  </p:childTnLst>
                                </p:cTn>
                              </p:par>
                              <p:par>
                                <p:cTn id="16" presetID="10" presetClass="entr" presetSubtype="0" fill="hold" grpId="1"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22" presetClass="entr" presetSubtype="4"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down)">
                                      <p:cBhvr>
                                        <p:cTn id="31" dur="500"/>
                                        <p:tgtEl>
                                          <p:spTgt spid="23"/>
                                        </p:tgtEl>
                                      </p:cBhvr>
                                    </p:animEffect>
                                  </p:childTnLst>
                                </p:cTn>
                              </p:par>
                              <p:par>
                                <p:cTn id="32" presetID="22" presetClass="entr" presetSubtype="4" fill="hold"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down)">
                                      <p:cBhvr>
                                        <p:cTn id="34" dur="500"/>
                                        <p:tgtEl>
                                          <p:spTgt spid="24"/>
                                        </p:tgtEl>
                                      </p:cBhvr>
                                    </p:animEffect>
                                  </p:childTnLst>
                                </p:cTn>
                              </p:par>
                              <p:par>
                                <p:cTn id="35" presetID="22" presetClass="entr" presetSubtype="4"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down)">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21"/>
                                        </p:tgtEl>
                                        <p:attrNameLst>
                                          <p:attrName>style.visibility</p:attrName>
                                        </p:attrNameLst>
                                      </p:cBhvr>
                                      <p:to>
                                        <p:strVal val="visible"/>
                                      </p:to>
                                    </p:set>
                                  </p:childTnLst>
                                </p:cTn>
                              </p:par>
                              <p:par>
                                <p:cTn id="44" presetID="22" presetClass="entr" presetSubtype="4" fill="hold"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wipe(down)">
                                      <p:cBhvr>
                                        <p:cTn id="46" dur="500"/>
                                        <p:tgtEl>
                                          <p:spTgt spid="28"/>
                                        </p:tgtEl>
                                      </p:cBhvr>
                                    </p:animEffect>
                                  </p:childTnLst>
                                </p:cTn>
                              </p:par>
                              <p:par>
                                <p:cTn id="47" presetID="22" presetClass="entr" presetSubtype="4" fill="hold" nodeType="with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down)">
                                      <p:cBhvr>
                                        <p:cTn id="49" dur="500"/>
                                        <p:tgtEl>
                                          <p:spTgt spid="26"/>
                                        </p:tgtEl>
                                      </p:cBhvr>
                                    </p:animEffect>
                                  </p:childTnLst>
                                </p:cTn>
                              </p:par>
                              <p:par>
                                <p:cTn id="50" presetID="22" presetClass="entr" presetSubtype="4" fill="hold"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down)">
                                      <p:cBhvr>
                                        <p:cTn id="52" dur="500"/>
                                        <p:tgtEl>
                                          <p:spTgt spid="27"/>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par>
                                <p:cTn id="59" presetID="22" presetClass="entr" presetSubtype="4" fill="hold"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ipe(down)">
                                      <p:cBhvr>
                                        <p:cTn id="61" dur="500"/>
                                        <p:tgtEl>
                                          <p:spTgt spid="31"/>
                                        </p:tgtEl>
                                      </p:cBhvr>
                                    </p:animEffect>
                                  </p:childTnLst>
                                </p:cTn>
                              </p:par>
                              <p:par>
                                <p:cTn id="62" presetID="22" presetClass="entr" presetSubtype="4" fill="hold"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wipe(down)">
                                      <p:cBhvr>
                                        <p:cTn id="64" dur="500"/>
                                        <p:tgtEl>
                                          <p:spTgt spid="29"/>
                                        </p:tgtEl>
                                      </p:cBhvr>
                                    </p:animEffect>
                                  </p:childTnLst>
                                </p:cTn>
                              </p:par>
                              <p:par>
                                <p:cTn id="65" presetID="22" presetClass="entr" presetSubtype="4" fill="hold" nodeType="with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wipe(down)">
                                      <p:cBhvr>
                                        <p:cTn id="67" dur="500"/>
                                        <p:tgtEl>
                                          <p:spTgt spid="30"/>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20"/>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17"/>
                                        </p:tgtEl>
                                        <p:attrNameLst>
                                          <p:attrName>style.visibility</p:attrName>
                                        </p:attrNameLst>
                                      </p:cBhvr>
                                      <p:to>
                                        <p:strVal val="visible"/>
                                      </p:to>
                                    </p:set>
                                  </p:childTnLst>
                                </p:cTn>
                              </p:par>
                              <p:par>
                                <p:cTn id="74" presetID="22" presetClass="entr" presetSubtype="4" fill="hold"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wipe(down)">
                                      <p:cBhvr>
                                        <p:cTn id="76" dur="500"/>
                                        <p:tgtEl>
                                          <p:spTgt spid="36"/>
                                        </p:tgtEl>
                                      </p:cBhvr>
                                    </p:animEffect>
                                  </p:childTnLst>
                                </p:cTn>
                              </p:par>
                              <p:par>
                                <p:cTn id="77" presetID="22" presetClass="entr" presetSubtype="4" fill="hold" nodeType="with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wipe(down)">
                                      <p:cBhvr>
                                        <p:cTn id="79" dur="500"/>
                                        <p:tgtEl>
                                          <p:spTgt spid="35"/>
                                        </p:tgtEl>
                                      </p:cBhvr>
                                    </p:animEffect>
                                  </p:childTnLst>
                                </p:cTn>
                              </p:par>
                              <p:par>
                                <p:cTn id="80" presetID="22" presetClass="entr" presetSubtype="4" fill="hold" nodeType="with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wipe(down)">
                                      <p:cBhvr>
                                        <p:cTn id="8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1" grpId="0"/>
      <p:bldP spid="22" grpId="0"/>
      <p:bldP spid="13" grpId="0"/>
      <p:bldP spid="8"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70066"/>
            <a:ext cx="8229600" cy="4779042"/>
          </a:xfrm>
        </p:spPr>
        <p:txBody>
          <a:bodyPr>
            <a:noAutofit/>
          </a:bodyPr>
          <a:lstStyle/>
          <a:p>
            <a:r>
              <a:rPr lang="en-US" dirty="0" smtClean="0">
                <a:latin typeface="Arial" panose="020B0604020202020204" pitchFamily="34" charset="0"/>
                <a:cs typeface="Arial" panose="020B0604020202020204" pitchFamily="34" charset="0"/>
              </a:rPr>
              <a:t>Send an email to your Representative, Senator, and the Governor asking them to make school funding more equitable</a:t>
            </a:r>
          </a:p>
          <a:p>
            <a:pPr lvl="1"/>
            <a:r>
              <a:rPr lang="en-US" sz="2400" dirty="0" smtClean="0">
                <a:latin typeface="Arial" panose="020B0604020202020204" pitchFamily="34" charset="0"/>
                <a:cs typeface="Arial" panose="020B0604020202020204" pitchFamily="34" charset="0"/>
                <a:hlinkClick r:id="rId3"/>
              </a:rPr>
              <a:t>www.fundingilfuture.org/action</a:t>
            </a:r>
            <a:endParaRPr lang="en-US" sz="2400" dirty="0" smtClean="0">
              <a:latin typeface="Arial" panose="020B0604020202020204" pitchFamily="34" charset="0"/>
              <a:cs typeface="Arial" panose="020B0604020202020204" pitchFamily="34" charset="0"/>
            </a:endParaRPr>
          </a:p>
          <a:p>
            <a:pPr lvl="1"/>
            <a:r>
              <a:rPr lang="en-US" sz="2400" dirty="0" smtClean="0">
                <a:latin typeface="Arial" panose="020B0604020202020204" pitchFamily="34" charset="0"/>
                <a:cs typeface="Arial" panose="020B0604020202020204" pitchFamily="34" charset="0"/>
                <a:hlinkClick r:id="rId4"/>
              </a:rPr>
              <a:t>www.illinoisvision2020.org</a:t>
            </a:r>
            <a:endParaRPr lang="en-US" sz="2400" dirty="0" smtClean="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Call your legislator urging them to fix the formula ASAP!</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Tell everyone you know what you have heard today!.</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Engage on social media</a:t>
            </a:r>
            <a:endParaRPr lang="en-US" dirty="0">
              <a:latin typeface="Arial" panose="020B0604020202020204" pitchFamily="34" charset="0"/>
              <a:cs typeface="Arial" panose="020B0604020202020204" pitchFamily="34" charset="0"/>
            </a:endParaRPr>
          </a:p>
        </p:txBody>
      </p:sp>
      <p:sp>
        <p:nvSpPr>
          <p:cNvPr id="5" name="Title 1"/>
          <p:cNvSpPr txBox="1">
            <a:spLocks/>
          </p:cNvSpPr>
          <p:nvPr/>
        </p:nvSpPr>
        <p:spPr>
          <a:xfrm>
            <a:off x="563028" y="285749"/>
            <a:ext cx="6875135" cy="701883"/>
          </a:xfrm>
          <a:prstGeom prst="rect">
            <a:avLst/>
          </a:prstGeom>
        </p:spPr>
        <p:txBody>
          <a:bodyPr vert="horz" lIns="91440" tIns="45720" rIns="91440" bIns="45720" rtlCol="0" anchor="t">
            <a:noAutofit/>
          </a:bodyPr>
          <a:lstStyle>
            <a:lvl1pPr algn="r" defTabSz="914400" rtl="0" eaLnBrk="1" latinLnBrk="0" hangingPunct="1">
              <a:spcBef>
                <a:spcPct val="0"/>
              </a:spcBef>
              <a:buNone/>
              <a:defRPr sz="3600" kern="1200">
                <a:solidFill>
                  <a:schemeClr val="accent2"/>
                </a:solidFill>
                <a:latin typeface="+mj-lt"/>
                <a:ea typeface="+mj-ea"/>
                <a:cs typeface="+mj-cs"/>
              </a:defRPr>
            </a:lvl1pPr>
          </a:lstStyle>
          <a:p>
            <a:pPr algn="l"/>
            <a:r>
              <a:rPr lang="en-US" sz="2800" b="1" dirty="0" smtClean="0">
                <a:solidFill>
                  <a:srgbClr val="F1572A"/>
                </a:solidFill>
                <a:latin typeface="Arial Black" charset="0"/>
                <a:ea typeface="Arial Black" charset="0"/>
                <a:cs typeface="Arial Black" charset="0"/>
              </a:rPr>
              <a:t>WHAT CAN YOU DO?</a:t>
            </a:r>
            <a:endParaRPr lang="en-US" sz="2800" b="1" dirty="0">
              <a:solidFill>
                <a:srgbClr val="F1572A"/>
              </a:solidFill>
              <a:latin typeface="Arial Black" charset="0"/>
              <a:ea typeface="Arial Black" charset="0"/>
              <a:cs typeface="Arial Black" charset="0"/>
            </a:endParaRPr>
          </a:p>
        </p:txBody>
      </p:sp>
    </p:spTree>
    <p:extLst>
      <p:ext uri="{BB962C8B-B14F-4D97-AF65-F5344CB8AC3E}">
        <p14:creationId xmlns:p14="http://schemas.microsoft.com/office/powerpoint/2010/main" val="5771207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35356" y="2752318"/>
            <a:ext cx="8271775" cy="3604032"/>
          </a:xfrm>
        </p:spPr>
        <p:txBody>
          <a:bodyPr>
            <a:normAutofit/>
          </a:bodyPr>
          <a:lstStyle/>
          <a:p>
            <a:pPr marL="0" indent="0">
              <a:buNone/>
            </a:pP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Need </a:t>
            </a:r>
            <a:r>
              <a:rPr lang="en-US" sz="2000" dirty="0">
                <a:latin typeface="Arial" panose="020B0604020202020204" pitchFamily="34" charset="0"/>
                <a:cs typeface="Arial" panose="020B0604020202020204" pitchFamily="34" charset="0"/>
              </a:rPr>
              <a:t>help or have another idea? </a:t>
            </a:r>
            <a:r>
              <a:rPr lang="en-US" sz="2000" dirty="0" smtClean="0">
                <a:latin typeface="Arial" panose="020B0604020202020204" pitchFamily="34" charset="0"/>
                <a:cs typeface="Arial" panose="020B0604020202020204" pitchFamily="34" charset="0"/>
              </a:rPr>
              <a:t>Contact us at:</a:t>
            </a:r>
          </a:p>
          <a:p>
            <a:endParaRPr lang="en-US" sz="2000" dirty="0">
              <a:latin typeface="Arial" panose="020B0604020202020204" pitchFamily="34" charset="0"/>
              <a:cs typeface="Arial" panose="020B0604020202020204" pitchFamily="34" charset="0"/>
            </a:endParaRPr>
          </a:p>
          <a:p>
            <a:pPr marL="0" indent="0" algn="ctr">
              <a:buNone/>
            </a:pPr>
            <a:r>
              <a:rPr lang="en-US" sz="4000" b="1" dirty="0" smtClean="0">
                <a:latin typeface="Arial" panose="020B0604020202020204" pitchFamily="34" charset="0"/>
                <a:cs typeface="Arial" panose="020B0604020202020204" pitchFamily="34" charset="0"/>
                <a:hlinkClick r:id="rId2"/>
              </a:rPr>
              <a:t>twomeym@mcusd185.org</a:t>
            </a:r>
            <a:endParaRPr lang="en-US" sz="4000" b="1" dirty="0" smtClean="0">
              <a:latin typeface="Arial" panose="020B0604020202020204" pitchFamily="34" charset="0"/>
              <a:cs typeface="Arial" panose="020B0604020202020204" pitchFamily="34" charset="0"/>
            </a:endParaRPr>
          </a:p>
          <a:p>
            <a:pPr marL="0" indent="0" algn="ctr">
              <a:buNone/>
            </a:pPr>
            <a:r>
              <a:rPr lang="en-US" sz="4000" b="1" dirty="0" smtClean="0">
                <a:latin typeface="Arial" panose="020B0604020202020204" pitchFamily="34" charset="0"/>
                <a:cs typeface="Arial" panose="020B0604020202020204" pitchFamily="34" charset="0"/>
                <a:hlinkClick r:id="rId3"/>
              </a:rPr>
              <a:t>jmeixner@roe26.net</a:t>
            </a:r>
            <a:endParaRPr lang="en-US" sz="4000" b="1" dirty="0" smtClean="0">
              <a:latin typeface="Arial" panose="020B0604020202020204" pitchFamily="34" charset="0"/>
              <a:cs typeface="Arial" panose="020B0604020202020204" pitchFamily="34" charset="0"/>
            </a:endParaRPr>
          </a:p>
          <a:p>
            <a:pPr marL="0" indent="0" algn="ctr">
              <a:buNone/>
            </a:pPr>
            <a:endParaRPr lang="en-US" sz="4000" dirty="0" smtClean="0">
              <a:latin typeface="Arial" panose="020B0604020202020204" pitchFamily="34" charset="0"/>
              <a:cs typeface="Arial" panose="020B0604020202020204" pitchFamily="34" charset="0"/>
            </a:endParaRPr>
          </a:p>
          <a:p>
            <a:pPr marL="0" indent="0" algn="ctr">
              <a:buNone/>
            </a:pPr>
            <a:endParaRPr lang="en-US" sz="4000" dirty="0" smtClean="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p:txBody>
      </p:sp>
      <p:sp>
        <p:nvSpPr>
          <p:cNvPr id="7" name="Title 1"/>
          <p:cNvSpPr txBox="1">
            <a:spLocks/>
          </p:cNvSpPr>
          <p:nvPr/>
        </p:nvSpPr>
        <p:spPr>
          <a:xfrm>
            <a:off x="421922" y="285749"/>
            <a:ext cx="8165223" cy="863129"/>
          </a:xfrm>
          <a:prstGeom prst="rect">
            <a:avLst/>
          </a:prstGeom>
        </p:spPr>
        <p:txBody>
          <a:bodyPr vert="horz" lIns="91440" tIns="45720" rIns="91440" bIns="45720" rtlCol="0" anchor="t">
            <a:noAutofit/>
          </a:bodyPr>
          <a:lstStyle>
            <a:lvl1pPr algn="r" defTabSz="914400" rtl="0" eaLnBrk="1" latinLnBrk="0" hangingPunct="1">
              <a:spcBef>
                <a:spcPct val="0"/>
              </a:spcBef>
              <a:buNone/>
              <a:defRPr sz="3600" kern="1200">
                <a:solidFill>
                  <a:schemeClr val="accent2"/>
                </a:solidFill>
                <a:latin typeface="+mj-lt"/>
                <a:ea typeface="+mj-ea"/>
                <a:cs typeface="+mj-cs"/>
              </a:defRPr>
            </a:lvl1pPr>
          </a:lstStyle>
          <a:p>
            <a:pPr algn="l"/>
            <a:r>
              <a:rPr lang="en-US" sz="2800" b="1" dirty="0">
                <a:solidFill>
                  <a:srgbClr val="F1572A"/>
                </a:solidFill>
                <a:latin typeface="Arial Black" charset="0"/>
                <a:ea typeface="Arial Black" charset="0"/>
                <a:cs typeface="Arial Black" charset="0"/>
              </a:rPr>
              <a:t>NEXT STEPS &amp; MORE INFORMATION</a:t>
            </a:r>
          </a:p>
        </p:txBody>
      </p:sp>
      <p:cxnSp>
        <p:nvCxnSpPr>
          <p:cNvPr id="11" name="Straight Connector 10"/>
          <p:cNvCxnSpPr/>
          <p:nvPr/>
        </p:nvCxnSpPr>
        <p:spPr>
          <a:xfrm>
            <a:off x="524664" y="2297377"/>
            <a:ext cx="4391893" cy="0"/>
          </a:xfrm>
          <a:prstGeom prst="line">
            <a:avLst/>
          </a:prstGeom>
          <a:ln w="38100">
            <a:solidFill>
              <a:srgbClr val="F1572A"/>
            </a:solidFill>
          </a:ln>
        </p:spPr>
        <p:style>
          <a:lnRef idx="1">
            <a:schemeClr val="accent1"/>
          </a:lnRef>
          <a:fillRef idx="0">
            <a:schemeClr val="accent1"/>
          </a:fillRef>
          <a:effectRef idx="0">
            <a:schemeClr val="accent1"/>
          </a:effectRef>
          <a:fontRef idx="minor">
            <a:schemeClr val="tx1"/>
          </a:fontRef>
        </p:style>
      </p:cxnSp>
      <p:pic>
        <p:nvPicPr>
          <p:cNvPr id="2050" name="Picture 2" descr="https://word-edit.officeapps.live.com/we/ResReader.ashx?v=00000000-0000-0000-0000-000000000014&amp;n=E2o1.img&amp;rndm=8a5d5378-7866-4218-b522-890e16d6b11d&amp;WOPIsrc=https%3A%2F%2Foutlook%2Eoffice%2Ecom%2Fowa%2Fb676d0b2%2Da285%2D4362%2Dbab9%2De4afd1ee1a51%40mcusd185%2Eorg%2Fwopi%2Ffiles%2FAAMkAGI2NzZkMGIyLWEyODUtNDM2Mi1iYWI5LWU0YWZkMWVlMWE1MQBGAAAAAAAOXrFlRs4HTbxkkbFPrlzfBwBx95PsxKLMTZr4FZbIAcjaAAAAAAEPAABx95PsxKLMTZr4FZbIAcjaAAKa5Sn2AAABEgAQAHV%2EczHOsXVAkbTk7Ncefc0%3D%5F%2DkyIV3yj1AgBAQABAA%3D%3D&amp;access_token=eyJ0eXAiOiJKV1QiLCJhbGciOiJSUzI1NiIsIng1dCI6ImVuaDlCSnJWUFU1aWpWMXFqWmpWLWZMMmJjbyJ9%2EeyJ2ZXIiOiJFeGNoYW5nZS5DYWxsYmFjay5WMSIsImFwcGN0eHNlbmRlciI6Ik93YVdhY0BkZTZhYTkyOS04M2U5LTRjOTgtOGY2Ny0xZGMwZGNhYTc4Y2UiLCJhcHBjdHgiOiJ7XCJwcmltYXJ5c2lkXCI6XCJTLTEtNS0yMS0xNzExNDk3MzEwLTM3MTczMTUyNzMtMjgwNDcxODkyOS02NTUyNDNcIixcInNtdHBcIjpcInR3b21leW1AbWN1c2QxODUub3JnXCIsXCJzY29wZVwiOm51bGwsXCJtc2V4Y2hwcm90XCI6XCJvd2FcIn0iLCJpc3MiOiIwMDAwMDAwMi0wMDAwLTBmZjEtY2UwMC0wMDAwMDAwMDAwMDBAZGU2YWE5MjktODNlOS00Yzk4LThmNjctMWRjMGRjYWE3OGNlIiwiYXVkIjoiMDAwMDAwMDItMDAwMC0wZmYxLWNlMDAtMDAwMDAwMDAwMDAwL291dGxvb2sub2ZmaWNlLmNvbUBkZTZhYTkyOS04M2U5LTRjOTgtOGY2Ny0xZGMwZGNhYTc4Y2UiLCJleHAiOjE0OTU4MDk3ODAsIm5iZiI6MTQ5NTcyMzM4MH0%2EShKABQLGX%2DahT1E2mzT8VyUV7KFX53zdwXtwzVCbgqTU%5FzlcxSl4yI5ffs5ptSQOlvkcuJFlPrwjjFvI6fhyakkuEMrHYNzdhci71lPlchL4jPiEErO72jVrTp2%2DS7%2Dpiux6mLMOl6y%2DGrgEry32lPdPWQhn1XAmfH66Xy5y3OlURA5HINv6n8CxVTU7JzaEw1ItYz7JvI7qoFAUSquGAU%5FPVp49tTu3Fha5SZi%2DdzkSO%5Fr7Oui0emAmg6CdDVHkebV9OoNg7Xzatj4FJUe4EUiGwgMfaeiQJzP5IpCVJCHsJGu%5FuyRsg%5Foc0z6uDxJu9kpk2nkDzaadKIELJyyh%2DQ&amp;access_token_ttl=0&amp;usid=187f719f-7234-4e5a-afd9-74369709ba03&amp;build=16.0.8219.3700&amp;waccluster=US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193" y="857990"/>
            <a:ext cx="4210050" cy="1266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559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tx2"/>
                </a:solidFill>
              </a:rPr>
              <a:t>CURRENT REALITY</a:t>
            </a:r>
            <a:endParaRPr lang="en-US" sz="5400" dirty="0">
              <a:solidFill>
                <a:schemeClr val="tx2"/>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4000" dirty="0" smtClean="0"/>
              <a:t>In Illinois today, a child’s education is a function of the wealth of the community in which they live!</a:t>
            </a:r>
          </a:p>
          <a:p>
            <a:pPr>
              <a:buFont typeface="Wingdings" panose="05000000000000000000" pitchFamily="2" charset="2"/>
              <a:buChar char="v"/>
            </a:pPr>
            <a:r>
              <a:rPr lang="en-US" sz="4000" dirty="0" smtClean="0"/>
              <a:t>The diversity of needs among our students is rising significantly in the State of Illinois. (Low income, ESL, Special Needs, </a:t>
            </a:r>
            <a:r>
              <a:rPr lang="en-US" sz="4000" dirty="0" smtClean="0"/>
              <a:t>etc.)</a:t>
            </a:r>
            <a:endParaRPr lang="en-US" sz="4000" dirty="0"/>
          </a:p>
        </p:txBody>
      </p:sp>
      <p:sp>
        <p:nvSpPr>
          <p:cNvPr id="4" name="Slide Number Placeholder 3"/>
          <p:cNvSpPr>
            <a:spLocks noGrp="1"/>
          </p:cNvSpPr>
          <p:nvPr>
            <p:ph type="sldNum" sz="quarter" idx="12"/>
          </p:nvPr>
        </p:nvSpPr>
        <p:spPr/>
        <p:txBody>
          <a:bodyPr/>
          <a:lstStyle/>
          <a:p>
            <a:fld id="{6E6A4484-E5A7-4BBC-8C98-C538EB5F349B}" type="slidenum">
              <a:rPr lang="en-US" smtClean="0"/>
              <a:t>2</a:t>
            </a:fld>
            <a:endParaRPr lang="en-US" dirty="0"/>
          </a:p>
        </p:txBody>
      </p:sp>
    </p:spTree>
    <p:extLst>
      <p:ext uri="{BB962C8B-B14F-4D97-AF65-F5344CB8AC3E}">
        <p14:creationId xmlns:p14="http://schemas.microsoft.com/office/powerpoint/2010/main" val="1466821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chemeClr val="tx2"/>
                </a:solidFill>
              </a:rPr>
              <a:t>CURRENT REALITY</a:t>
            </a: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v"/>
            </a:pPr>
            <a:r>
              <a:rPr lang="en-US" sz="4000" dirty="0" smtClean="0"/>
              <a:t>Research shows that low-income students need more resources to support their learning than their wealthier peers, not less!</a:t>
            </a:r>
          </a:p>
          <a:p>
            <a:pPr>
              <a:buFont typeface="Wingdings" panose="05000000000000000000" pitchFamily="2" charset="2"/>
              <a:buChar char="v"/>
            </a:pPr>
            <a:r>
              <a:rPr lang="en-US" sz="4000" dirty="0" smtClean="0"/>
              <a:t>Low income students are faced with larger class sizes, fewer special classes like Art and Music, outdated textbooks and a lack of technology.</a:t>
            </a:r>
            <a:endParaRPr lang="en-US" sz="4000" dirty="0"/>
          </a:p>
        </p:txBody>
      </p:sp>
      <p:sp>
        <p:nvSpPr>
          <p:cNvPr id="4" name="Slide Number Placeholder 3"/>
          <p:cNvSpPr>
            <a:spLocks noGrp="1"/>
          </p:cNvSpPr>
          <p:nvPr>
            <p:ph type="sldNum" sz="quarter" idx="12"/>
          </p:nvPr>
        </p:nvSpPr>
        <p:spPr/>
        <p:txBody>
          <a:bodyPr/>
          <a:lstStyle/>
          <a:p>
            <a:fld id="{6E6A4484-E5A7-4BBC-8C98-C538EB5F349B}" type="slidenum">
              <a:rPr lang="en-US" smtClean="0"/>
              <a:t>3</a:t>
            </a:fld>
            <a:endParaRPr lang="en-US" dirty="0"/>
          </a:p>
        </p:txBody>
      </p:sp>
    </p:spTree>
    <p:extLst>
      <p:ext uri="{BB962C8B-B14F-4D97-AF65-F5344CB8AC3E}">
        <p14:creationId xmlns:p14="http://schemas.microsoft.com/office/powerpoint/2010/main" val="12306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chemeClr val="tx2"/>
                </a:solidFill>
              </a:rPr>
              <a:t>CURRENT REALITY</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sz="4000" dirty="0" smtClean="0"/>
              <a:t>The way Illinois funds K-12 education is upside-down:  For every dollar Illinois spends on a non-low income student, the State spends only .81 cents on a low income student, ranking Illinois worst-in-the-nation in providing resources for low income students!</a:t>
            </a:r>
            <a:endParaRPr lang="en-US" sz="4000" dirty="0"/>
          </a:p>
        </p:txBody>
      </p:sp>
      <p:sp>
        <p:nvSpPr>
          <p:cNvPr id="4" name="Slide Number Placeholder 3"/>
          <p:cNvSpPr>
            <a:spLocks noGrp="1"/>
          </p:cNvSpPr>
          <p:nvPr>
            <p:ph type="sldNum" sz="quarter" idx="12"/>
          </p:nvPr>
        </p:nvSpPr>
        <p:spPr/>
        <p:txBody>
          <a:bodyPr/>
          <a:lstStyle/>
          <a:p>
            <a:fld id="{6E6A4484-E5A7-4BBC-8C98-C538EB5F349B}" type="slidenum">
              <a:rPr lang="en-US" smtClean="0"/>
              <a:t>4</a:t>
            </a:fld>
            <a:endParaRPr lang="en-US" dirty="0"/>
          </a:p>
        </p:txBody>
      </p:sp>
    </p:spTree>
    <p:extLst>
      <p:ext uri="{BB962C8B-B14F-4D97-AF65-F5344CB8AC3E}">
        <p14:creationId xmlns:p14="http://schemas.microsoft.com/office/powerpoint/2010/main" val="416408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chemeClr val="tx2"/>
                </a:solidFill>
              </a:rPr>
              <a:t>CURRENT REALITY</a:t>
            </a:r>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v"/>
            </a:pPr>
            <a:r>
              <a:rPr lang="en-US" sz="4000" dirty="0" smtClean="0"/>
              <a:t>The current school funding formula is neither equitable nor adequate:</a:t>
            </a:r>
            <a:endParaRPr lang="en-US" sz="3400" dirty="0" smtClean="0"/>
          </a:p>
          <a:p>
            <a:pPr lvl="1">
              <a:buFont typeface="Wingdings" panose="05000000000000000000" pitchFamily="2" charset="2"/>
              <a:buChar char="v"/>
            </a:pPr>
            <a:r>
              <a:rPr lang="en-US" sz="3600" b="1" u="sng" dirty="0" smtClean="0"/>
              <a:t>EQUITY: </a:t>
            </a:r>
            <a:r>
              <a:rPr lang="en-US" sz="3600" dirty="0" smtClean="0"/>
              <a:t>  The responsibility of the State to ensure that every school district will receive sufficient funding from a combination of local, state and federal sources to provide a program of instruction where every child has the access and support to achieve a high quality education.</a:t>
            </a:r>
          </a:p>
          <a:p>
            <a:pPr lvl="1">
              <a:buFont typeface="Wingdings" panose="05000000000000000000" pitchFamily="2" charset="2"/>
              <a:buChar char="v"/>
            </a:pPr>
            <a:r>
              <a:rPr lang="en-US" sz="3600" b="1" u="sng" dirty="0" smtClean="0"/>
              <a:t>ADEQUATE: </a:t>
            </a:r>
            <a:r>
              <a:rPr lang="en-US" sz="3600" dirty="0" smtClean="0"/>
              <a:t>  The level of funding sufficient for every child in a school district to have access to a high quality education that provides meaningful opportunities to learn.</a:t>
            </a:r>
            <a:endParaRPr lang="en-US" sz="3600" b="1" u="sng" dirty="0" smtClean="0"/>
          </a:p>
        </p:txBody>
      </p:sp>
      <p:sp>
        <p:nvSpPr>
          <p:cNvPr id="4" name="Slide Number Placeholder 3"/>
          <p:cNvSpPr>
            <a:spLocks noGrp="1"/>
          </p:cNvSpPr>
          <p:nvPr>
            <p:ph type="sldNum" sz="quarter" idx="12"/>
          </p:nvPr>
        </p:nvSpPr>
        <p:spPr/>
        <p:txBody>
          <a:bodyPr/>
          <a:lstStyle/>
          <a:p>
            <a:fld id="{6E6A4484-E5A7-4BBC-8C98-C538EB5F349B}" type="slidenum">
              <a:rPr lang="en-US" smtClean="0"/>
              <a:t>5</a:t>
            </a:fld>
            <a:endParaRPr lang="en-US" dirty="0"/>
          </a:p>
        </p:txBody>
      </p:sp>
    </p:spTree>
    <p:extLst>
      <p:ext uri="{BB962C8B-B14F-4D97-AF65-F5344CB8AC3E}">
        <p14:creationId xmlns:p14="http://schemas.microsoft.com/office/powerpoint/2010/main" val="1801395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923" y="285750"/>
            <a:ext cx="8610600" cy="1143000"/>
          </a:xfrm>
        </p:spPr>
        <p:txBody>
          <a:bodyPr anchor="t">
            <a:noAutofit/>
          </a:bodyPr>
          <a:lstStyle/>
          <a:p>
            <a:pPr algn="ctr"/>
            <a:r>
              <a:rPr lang="en-US" sz="2000" b="1" dirty="0" smtClean="0">
                <a:latin typeface="Arial Black" charset="0"/>
                <a:ea typeface="Arial Black" charset="0"/>
                <a:cs typeface="Arial Black" charset="0"/>
              </a:rPr>
              <a:t>OUR STUDENTS NEED A FUNDING FORMULA THAT RECOGNIZES THAT ALL STUDENTS CAN SUCCEED, </a:t>
            </a:r>
            <a:br>
              <a:rPr lang="en-US" sz="2000" b="1" dirty="0" smtClean="0">
                <a:latin typeface="Arial Black" charset="0"/>
                <a:ea typeface="Arial Black" charset="0"/>
                <a:cs typeface="Arial Black" charset="0"/>
              </a:rPr>
            </a:br>
            <a:r>
              <a:rPr lang="en-US" sz="2000" b="1" dirty="0" smtClean="0">
                <a:latin typeface="Arial Black" charset="0"/>
                <a:ea typeface="Arial Black" charset="0"/>
                <a:cs typeface="Arial Black" charset="0"/>
              </a:rPr>
              <a:t>BUT EACH STUDENT HAS DIFFERENT NEEDS</a:t>
            </a:r>
            <a:endParaRPr lang="en-US" sz="2000" b="1" dirty="0">
              <a:latin typeface="Arial Black" charset="0"/>
              <a:ea typeface="Arial Black" charset="0"/>
              <a:cs typeface="Arial Black" charset="0"/>
            </a:endParaRP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49811" r="3209" b="11691"/>
          <a:stretch/>
        </p:blipFill>
        <p:spPr>
          <a:xfrm>
            <a:off x="6082965" y="1765736"/>
            <a:ext cx="2686871" cy="3957681"/>
          </a:xfrm>
          <a:prstGeom prst="rect">
            <a:avLst/>
          </a:prstGeom>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l="53080" t="9177" r="7646" b="22924"/>
          <a:stretch/>
        </p:blipFill>
        <p:spPr>
          <a:xfrm>
            <a:off x="333703" y="2003977"/>
            <a:ext cx="2556452" cy="3703270"/>
          </a:xfrm>
          <a:prstGeom prst="rect">
            <a:avLst/>
          </a:prstGeom>
        </p:spPr>
      </p:pic>
      <p:sp>
        <p:nvSpPr>
          <p:cNvPr id="5" name="TextBox 4"/>
          <p:cNvSpPr txBox="1"/>
          <p:nvPr/>
        </p:nvSpPr>
        <p:spPr>
          <a:xfrm>
            <a:off x="666703" y="5871403"/>
            <a:ext cx="1890454" cy="400110"/>
          </a:xfrm>
          <a:prstGeom prst="rect">
            <a:avLst/>
          </a:prstGeom>
          <a:noFill/>
        </p:spPr>
        <p:txBody>
          <a:bodyPr wrap="none" rtlCol="0">
            <a:spAutoFit/>
          </a:bodyPr>
          <a:lstStyle/>
          <a:p>
            <a:pPr algn="ctr"/>
            <a:r>
              <a:rPr lang="en-US" sz="2000" i="1" dirty="0" smtClean="0">
                <a:solidFill>
                  <a:srgbClr val="666766"/>
                </a:solidFill>
                <a:latin typeface="Cambria" charset="0"/>
                <a:ea typeface="Cambria" charset="0"/>
                <a:cs typeface="Cambria" charset="0"/>
              </a:rPr>
              <a:t>Current funding</a:t>
            </a:r>
            <a:endParaRPr lang="en-US" sz="2000" i="1" dirty="0">
              <a:solidFill>
                <a:srgbClr val="666766"/>
              </a:solidFill>
              <a:latin typeface="Cambria" charset="0"/>
              <a:ea typeface="Cambria" charset="0"/>
              <a:cs typeface="Cambria" charset="0"/>
            </a:endParaRPr>
          </a:p>
        </p:txBody>
      </p:sp>
      <p:sp>
        <p:nvSpPr>
          <p:cNvPr id="6" name="TextBox 5"/>
          <p:cNvSpPr txBox="1"/>
          <p:nvPr/>
        </p:nvSpPr>
        <p:spPr>
          <a:xfrm>
            <a:off x="3706599" y="5871403"/>
            <a:ext cx="1684692" cy="400110"/>
          </a:xfrm>
          <a:prstGeom prst="rect">
            <a:avLst/>
          </a:prstGeom>
          <a:noFill/>
        </p:spPr>
        <p:txBody>
          <a:bodyPr wrap="none" rtlCol="0">
            <a:spAutoFit/>
          </a:bodyPr>
          <a:lstStyle/>
          <a:p>
            <a:pPr algn="ctr"/>
            <a:r>
              <a:rPr lang="en-US" sz="2000" i="1" dirty="0" smtClean="0">
                <a:solidFill>
                  <a:srgbClr val="666766"/>
                </a:solidFill>
                <a:latin typeface="Cambria" charset="0"/>
                <a:ea typeface="Cambria" charset="0"/>
                <a:cs typeface="Cambria" charset="0"/>
              </a:rPr>
              <a:t>Equal funding</a:t>
            </a:r>
            <a:endParaRPr lang="en-US" sz="2000" i="1" dirty="0">
              <a:solidFill>
                <a:srgbClr val="666766"/>
              </a:solidFill>
              <a:latin typeface="Cambria" charset="0"/>
              <a:ea typeface="Cambria" charset="0"/>
              <a:cs typeface="Cambria" charset="0"/>
            </a:endParaRPr>
          </a:p>
        </p:txBody>
      </p:sp>
      <p:sp>
        <p:nvSpPr>
          <p:cNvPr id="7" name="TextBox 6"/>
          <p:cNvSpPr txBox="1"/>
          <p:nvPr/>
        </p:nvSpPr>
        <p:spPr>
          <a:xfrm>
            <a:off x="6381241" y="5871403"/>
            <a:ext cx="2090316" cy="400110"/>
          </a:xfrm>
          <a:prstGeom prst="rect">
            <a:avLst/>
          </a:prstGeom>
          <a:noFill/>
        </p:spPr>
        <p:txBody>
          <a:bodyPr wrap="none" rtlCol="0">
            <a:spAutoFit/>
          </a:bodyPr>
          <a:lstStyle/>
          <a:p>
            <a:pPr algn="ctr"/>
            <a:r>
              <a:rPr lang="en-US" sz="2000" i="1" dirty="0" smtClean="0">
                <a:solidFill>
                  <a:srgbClr val="666766"/>
                </a:solidFill>
                <a:latin typeface="Cambria" charset="0"/>
                <a:ea typeface="Cambria" charset="0"/>
                <a:cs typeface="Cambria" charset="0"/>
              </a:rPr>
              <a:t>Equitable funding</a:t>
            </a:r>
            <a:endParaRPr lang="en-US" sz="2000" i="1" dirty="0">
              <a:solidFill>
                <a:srgbClr val="666766"/>
              </a:solidFill>
              <a:latin typeface="Cambria" charset="0"/>
              <a:ea typeface="Cambria" charset="0"/>
              <a:cs typeface="Cambria" charset="0"/>
            </a:endParaRPr>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3280" r="50400" b="11691"/>
          <a:stretch/>
        </p:blipFill>
        <p:spPr>
          <a:xfrm>
            <a:off x="3214359" y="1765736"/>
            <a:ext cx="2639080" cy="3941511"/>
          </a:xfrm>
          <a:prstGeom prst="rect">
            <a:avLst/>
          </a:prstGeom>
        </p:spPr>
      </p:pic>
    </p:spTree>
    <p:extLst>
      <p:ext uri="{BB962C8B-B14F-4D97-AF65-F5344CB8AC3E}">
        <p14:creationId xmlns:p14="http://schemas.microsoft.com/office/powerpoint/2010/main" val="3214205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chemeClr val="tx2"/>
                </a:solidFill>
              </a:rPr>
              <a:t>CURRENT REALITY</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5400" dirty="0" smtClean="0"/>
              <a:t>The problem in Illinois…….</a:t>
            </a:r>
          </a:p>
          <a:p>
            <a:pPr marL="0" indent="0" algn="ctr">
              <a:buNone/>
            </a:pPr>
            <a:endParaRPr lang="en-US" sz="5400" dirty="0" smtClean="0"/>
          </a:p>
          <a:p>
            <a:pPr marL="0" indent="0" algn="ctr">
              <a:buNone/>
            </a:pPr>
            <a:r>
              <a:rPr lang="en-US" sz="5400" b="1" dirty="0" smtClean="0"/>
              <a:t>We spend the least on kids who need it the most!!</a:t>
            </a:r>
            <a:endParaRPr lang="en-US" sz="5400" b="1" dirty="0"/>
          </a:p>
        </p:txBody>
      </p:sp>
      <p:sp>
        <p:nvSpPr>
          <p:cNvPr id="4" name="Slide Number Placeholder 3"/>
          <p:cNvSpPr>
            <a:spLocks noGrp="1"/>
          </p:cNvSpPr>
          <p:nvPr>
            <p:ph type="sldNum" sz="quarter" idx="12"/>
          </p:nvPr>
        </p:nvSpPr>
        <p:spPr/>
        <p:txBody>
          <a:bodyPr/>
          <a:lstStyle/>
          <a:p>
            <a:fld id="{6E6A4484-E5A7-4BBC-8C98-C538EB5F349B}" type="slidenum">
              <a:rPr lang="en-US" smtClean="0"/>
              <a:t>7</a:t>
            </a:fld>
            <a:endParaRPr lang="en-US" dirty="0"/>
          </a:p>
        </p:txBody>
      </p:sp>
    </p:spTree>
    <p:extLst>
      <p:ext uri="{BB962C8B-B14F-4D97-AF65-F5344CB8AC3E}">
        <p14:creationId xmlns:p14="http://schemas.microsoft.com/office/powerpoint/2010/main" val="4143960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chemeClr val="tx2"/>
                </a:solidFill>
              </a:rPr>
              <a:t>CURRENT REALITY</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4000" dirty="0" smtClean="0"/>
              <a:t>These problems, which are inherent in the current funding formula are exacerbated for every district in the State when the State does not pay their bills on time as is the case for every school district in Illinois today.</a:t>
            </a:r>
            <a:endParaRPr lang="en-US" sz="4000" dirty="0"/>
          </a:p>
        </p:txBody>
      </p:sp>
      <p:sp>
        <p:nvSpPr>
          <p:cNvPr id="4" name="Slide Number Placeholder 3"/>
          <p:cNvSpPr>
            <a:spLocks noGrp="1"/>
          </p:cNvSpPr>
          <p:nvPr>
            <p:ph type="sldNum" sz="quarter" idx="12"/>
          </p:nvPr>
        </p:nvSpPr>
        <p:spPr/>
        <p:txBody>
          <a:bodyPr/>
          <a:lstStyle/>
          <a:p>
            <a:fld id="{6E6A4484-E5A7-4BBC-8C98-C538EB5F349B}" type="slidenum">
              <a:rPr lang="en-US" smtClean="0"/>
              <a:t>8</a:t>
            </a:fld>
            <a:endParaRPr lang="en-US" dirty="0"/>
          </a:p>
        </p:txBody>
      </p:sp>
    </p:spTree>
    <p:extLst>
      <p:ext uri="{BB962C8B-B14F-4D97-AF65-F5344CB8AC3E}">
        <p14:creationId xmlns:p14="http://schemas.microsoft.com/office/powerpoint/2010/main" val="1463480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chemeClr val="tx2"/>
                </a:solidFill>
              </a:rPr>
              <a:t>CURRENT REALITY</a:t>
            </a:r>
          </a:p>
        </p:txBody>
      </p:sp>
      <p:sp>
        <p:nvSpPr>
          <p:cNvPr id="3" name="Content Placeholder 2"/>
          <p:cNvSpPr>
            <a:spLocks noGrp="1"/>
          </p:cNvSpPr>
          <p:nvPr>
            <p:ph idx="1"/>
          </p:nvPr>
        </p:nvSpPr>
        <p:spPr/>
        <p:txBody>
          <a:bodyPr/>
          <a:lstStyle/>
          <a:p>
            <a:pPr marL="0" indent="0" algn="ctr">
              <a:buNone/>
            </a:pPr>
            <a:r>
              <a:rPr lang="en-US" sz="4400" dirty="0" smtClean="0"/>
              <a:t>Illinois’s broken school funding formula demands change this Spring in the General Assembly!</a:t>
            </a:r>
          </a:p>
          <a:p>
            <a:pPr marL="0" indent="0" algn="ctr">
              <a:buNone/>
            </a:pPr>
            <a:endParaRPr lang="en-US" sz="4400" dirty="0"/>
          </a:p>
          <a:p>
            <a:pPr marL="0" indent="0" algn="ctr">
              <a:buNone/>
            </a:pPr>
            <a:r>
              <a:rPr lang="en-US" sz="4400" dirty="0" smtClean="0"/>
              <a:t>HAVEN’T OUR STUDENTS WAITED LONG ENOUGH??!!</a:t>
            </a:r>
            <a:endParaRPr lang="en-US" sz="4400" dirty="0"/>
          </a:p>
        </p:txBody>
      </p:sp>
      <p:sp>
        <p:nvSpPr>
          <p:cNvPr id="4" name="Slide Number Placeholder 3"/>
          <p:cNvSpPr>
            <a:spLocks noGrp="1"/>
          </p:cNvSpPr>
          <p:nvPr>
            <p:ph type="sldNum" sz="quarter" idx="12"/>
          </p:nvPr>
        </p:nvSpPr>
        <p:spPr/>
        <p:txBody>
          <a:bodyPr/>
          <a:lstStyle/>
          <a:p>
            <a:fld id="{6E6A4484-E5A7-4BBC-8C98-C538EB5F349B}" type="slidenum">
              <a:rPr lang="en-US" smtClean="0"/>
              <a:t>9</a:t>
            </a:fld>
            <a:endParaRPr lang="en-US"/>
          </a:p>
        </p:txBody>
      </p:sp>
    </p:spTree>
    <p:extLst>
      <p:ext uri="{BB962C8B-B14F-4D97-AF65-F5344CB8AC3E}">
        <p14:creationId xmlns:p14="http://schemas.microsoft.com/office/powerpoint/2010/main" val="2565085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Advance Illinois 2">
      <a:dk1>
        <a:srgbClr val="474747"/>
      </a:dk1>
      <a:lt1>
        <a:srgbClr val="FFFFFF"/>
      </a:lt1>
      <a:dk2>
        <a:srgbClr val="D84D16"/>
      </a:dk2>
      <a:lt2>
        <a:srgbClr val="EEF3FA"/>
      </a:lt2>
      <a:accent1>
        <a:srgbClr val="6693F6"/>
      </a:accent1>
      <a:accent2>
        <a:srgbClr val="1C3A66"/>
      </a:accent2>
      <a:accent3>
        <a:srgbClr val="E4752D"/>
      </a:accent3>
      <a:accent4>
        <a:srgbClr val="EEF3FA"/>
      </a:accent4>
      <a:accent5>
        <a:srgbClr val="7F7F7F"/>
      </a:accent5>
      <a:accent6>
        <a:srgbClr val="C11515"/>
      </a:accent6>
      <a:hlink>
        <a:srgbClr val="FF6600"/>
      </a:hlink>
      <a:folHlink>
        <a:srgbClr val="3366FF"/>
      </a:folHlink>
    </a:clrScheme>
    <a:fontScheme name="Advance Illinois 2">
      <a:majorFont>
        <a:latin typeface="Cambria"/>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vance Illinois">
  <a:themeElements>
    <a:clrScheme name="Advance Illinois 2">
      <a:dk1>
        <a:srgbClr val="474747"/>
      </a:dk1>
      <a:lt1>
        <a:srgbClr val="FFFFFF"/>
      </a:lt1>
      <a:dk2>
        <a:srgbClr val="D84D16"/>
      </a:dk2>
      <a:lt2>
        <a:srgbClr val="EEF3FA"/>
      </a:lt2>
      <a:accent1>
        <a:srgbClr val="6693F6"/>
      </a:accent1>
      <a:accent2>
        <a:srgbClr val="1C3A66"/>
      </a:accent2>
      <a:accent3>
        <a:srgbClr val="E4752D"/>
      </a:accent3>
      <a:accent4>
        <a:srgbClr val="EEF3FA"/>
      </a:accent4>
      <a:accent5>
        <a:srgbClr val="7F7F7F"/>
      </a:accent5>
      <a:accent6>
        <a:srgbClr val="C11515"/>
      </a:accent6>
      <a:hlink>
        <a:srgbClr val="FF6600"/>
      </a:hlink>
      <a:folHlink>
        <a:srgbClr val="3366FF"/>
      </a:folHlink>
    </a:clrScheme>
    <a:fontScheme name="Advance Illinois 2">
      <a:majorFont>
        <a:latin typeface="Cambria"/>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598B773ED9FC644B8B740EB3205C8DA" ma:contentTypeVersion="4" ma:contentTypeDescription="Create a new document." ma:contentTypeScope="" ma:versionID="825c418bf9c1995e186c5523501ddd31">
  <xsd:schema xmlns:xsd="http://www.w3.org/2001/XMLSchema" xmlns:xs="http://www.w3.org/2001/XMLSchema" xmlns:p="http://schemas.microsoft.com/office/2006/metadata/properties" xmlns:ns2="49e1d5e2-6a7b-461e-a08d-88c8bb8c4019" targetNamespace="http://schemas.microsoft.com/office/2006/metadata/properties" ma:root="true" ma:fieldsID="9f7b3ac57a884a7fcf7b2cbe74d26a9d" ns2:_="">
    <xsd:import namespace="49e1d5e2-6a7b-461e-a08d-88c8bb8c4019"/>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e1d5e2-6a7b-461e-a08d-88c8bb8c401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9e1d5e2-6a7b-461e-a08d-88c8bb8c4019">
      <UserInfo>
        <DisplayName>Ben Boer</DisplayName>
        <AccountId>26</AccountId>
        <AccountType/>
      </UserInfo>
    </SharedWithUsers>
  </documentManagement>
</p:properties>
</file>

<file path=customXml/itemProps1.xml><?xml version="1.0" encoding="utf-8"?>
<ds:datastoreItem xmlns:ds="http://schemas.openxmlformats.org/officeDocument/2006/customXml" ds:itemID="{02B1D1FD-02DE-402A-98AD-41539C3C2989}">
  <ds:schemaRefs>
    <ds:schemaRef ds:uri="http://schemas.microsoft.com/sharepoint/v3/contenttype/forms"/>
  </ds:schemaRefs>
</ds:datastoreItem>
</file>

<file path=customXml/itemProps2.xml><?xml version="1.0" encoding="utf-8"?>
<ds:datastoreItem xmlns:ds="http://schemas.openxmlformats.org/officeDocument/2006/customXml" ds:itemID="{7684FF45-C6AF-4181-B696-54D2DDEC5F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e1d5e2-6a7b-461e-a08d-88c8bb8c40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01BAA7C-ADD0-496D-9DC9-85AE0AF10D61}">
  <ds:schemaRef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purl.org/dc/terms/"/>
    <ds:schemaRef ds:uri="http://schemas.microsoft.com/office/2006/metadata/properties"/>
    <ds:schemaRef ds:uri="49e1d5e2-6a7b-461e-a08d-88c8bb8c4019"/>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2759</TotalTime>
  <Words>1244</Words>
  <Application>Microsoft Office PowerPoint</Application>
  <PresentationFormat>On-screen Show (4:3)</PresentationFormat>
  <Paragraphs>144</Paragraphs>
  <Slides>19</Slides>
  <Notes>7</Notes>
  <HiddenSlides>0</HiddenSlides>
  <MMClips>1</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19</vt:i4>
      </vt:variant>
    </vt:vector>
  </HeadingPairs>
  <TitlesOfParts>
    <vt:vector size="29" baseType="lpstr">
      <vt:lpstr>Arial</vt:lpstr>
      <vt:lpstr>Arial Black</vt:lpstr>
      <vt:lpstr>Calibri</vt:lpstr>
      <vt:lpstr>Calibri Light</vt:lpstr>
      <vt:lpstr>Cambria</vt:lpstr>
      <vt:lpstr>Courier New</vt:lpstr>
      <vt:lpstr>Wingdings</vt:lpstr>
      <vt:lpstr>Default Theme</vt:lpstr>
      <vt:lpstr>Advance Illinois</vt:lpstr>
      <vt:lpstr>Custom Design</vt:lpstr>
      <vt:lpstr>PowerPoint Presentation</vt:lpstr>
      <vt:lpstr>CURRENT REALITY</vt:lpstr>
      <vt:lpstr>CURRENT REALITY</vt:lpstr>
      <vt:lpstr>CURRENT REALITY</vt:lpstr>
      <vt:lpstr>CURRENT REALITY</vt:lpstr>
      <vt:lpstr>OUR STUDENTS NEED A FUNDING FORMULA THAT RECOGNIZES THAT ALL STUDENTS CAN SUCCEED,  BUT EACH STUDENT HAS DIFFERENT NEEDS</vt:lpstr>
      <vt:lpstr>CURRENT REALITY</vt:lpstr>
      <vt:lpstr>CURRENT REALITY</vt:lpstr>
      <vt:lpstr>CURRENT REALITY</vt:lpstr>
      <vt:lpstr>CURRENT REALITY</vt:lpstr>
      <vt:lpstr>WE BELIEVE</vt:lpstr>
      <vt:lpstr>PowerPoint Presentation</vt:lpstr>
      <vt:lpstr>PowerPoint Presentation</vt:lpstr>
      <vt:lpstr>THE SOLUTION</vt:lpstr>
      <vt:lpstr>Vision 20/20 Evidence Based Model Video</vt:lpstr>
      <vt:lpstr>PowerPoint Presentation</vt:lpstr>
      <vt:lpstr>OVERVIEW OF THE MODEL: A District Story</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Ginger Ostro</dc:creator>
  <cp:lastModifiedBy>John Meixner</cp:lastModifiedBy>
  <cp:revision>61</cp:revision>
  <cp:lastPrinted>2017-03-24T21:11:47Z</cp:lastPrinted>
  <dcterms:modified xsi:type="dcterms:W3CDTF">2017-05-25T17:06:15Z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0x010100B598B773ED9FC644B8B740EB3205C8DA</vt:lpwstr>
  </property>
</Properties>
</file>