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7DC08E-F42D-40C2-AA9A-A482913B644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7DC08E-F42D-40C2-AA9A-A482913B6441}"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707EA30-7107-4A62-9597-D01C2E341DEA}" type="datetimeFigureOut">
              <a:rPr lang="en-US" smtClean="0"/>
              <a:t>7/9/2015</a:t>
            </a:fld>
            <a:endParaRPr lang="en-US" dirty="0"/>
          </a:p>
        </p:txBody>
      </p:sp>
      <p:sp>
        <p:nvSpPr>
          <p:cNvPr id="9" name="Slide Number Placeholder 8"/>
          <p:cNvSpPr>
            <a:spLocks noGrp="1"/>
          </p:cNvSpPr>
          <p:nvPr>
            <p:ph type="sldNum" sz="quarter" idx="11"/>
          </p:nvPr>
        </p:nvSpPr>
        <p:spPr/>
        <p:txBody>
          <a:bodyPr/>
          <a:lstStyle/>
          <a:p>
            <a:fld id="{F97DC08E-F42D-40C2-AA9A-A482913B6441}"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97DC08E-F42D-40C2-AA9A-A482913B6441}"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707EA30-7107-4A62-9597-D01C2E341DEA}" type="datetimeFigureOut">
              <a:rPr lang="en-US" smtClean="0"/>
              <a:t>7/9/2015</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3825"/>
            <a:ext cx="7543800" cy="2593975"/>
          </a:xfrm>
        </p:spPr>
        <p:txBody>
          <a:bodyPr/>
          <a:lstStyle/>
          <a:p>
            <a:r>
              <a:rPr lang="en-US" dirty="0" smtClean="0"/>
              <a:t/>
            </a:r>
            <a:br>
              <a:rPr lang="en-US" dirty="0" smtClean="0"/>
            </a:br>
            <a:r>
              <a:rPr lang="en-US" dirty="0"/>
              <a:t/>
            </a:r>
            <a:br>
              <a:rPr lang="en-US" dirty="0"/>
            </a:br>
            <a:r>
              <a:rPr lang="en-US" dirty="0" smtClean="0"/>
              <a:t>Illinois</a:t>
            </a:r>
            <a:br>
              <a:rPr lang="en-US" dirty="0" smtClean="0"/>
            </a:br>
            <a:r>
              <a:rPr lang="en-US" dirty="0" smtClean="0"/>
              <a:t>Regional   Superintendents</a:t>
            </a:r>
            <a:br>
              <a:rPr lang="en-US" dirty="0" smtClean="0"/>
            </a:br>
            <a:r>
              <a:rPr lang="en-US" dirty="0" smtClean="0"/>
              <a:t>of Schools</a:t>
            </a:r>
            <a:endParaRPr lang="en-US" dirty="0"/>
          </a:p>
        </p:txBody>
      </p:sp>
      <p:sp>
        <p:nvSpPr>
          <p:cNvPr id="3" name="Subtitle 2"/>
          <p:cNvSpPr>
            <a:spLocks noGrp="1"/>
          </p:cNvSpPr>
          <p:nvPr>
            <p:ph type="subTitle" idx="1"/>
          </p:nvPr>
        </p:nvSpPr>
        <p:spPr>
          <a:xfrm>
            <a:off x="685800" y="5410200"/>
            <a:ext cx="6461760" cy="685800"/>
          </a:xfrm>
        </p:spPr>
        <p:txBody>
          <a:bodyPr/>
          <a:lstStyle/>
          <a:p>
            <a:r>
              <a:rPr lang="en-US" dirty="0" smtClean="0"/>
              <a:t>150 Years of Educational Leadership</a:t>
            </a:r>
            <a:endParaRPr lang="en-US" dirty="0"/>
          </a:p>
        </p:txBody>
      </p:sp>
      <p:pic>
        <p:nvPicPr>
          <p:cNvPr id="5" name="Picture 4" descr="ROEISC.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07049" y="431800"/>
            <a:ext cx="2755751" cy="2692400"/>
          </a:xfrm>
          <a:prstGeom prst="rect">
            <a:avLst/>
          </a:prstGeom>
        </p:spPr>
      </p:pic>
    </p:spTree>
    <p:extLst>
      <p:ext uri="{BB962C8B-B14F-4D97-AF65-F5344CB8AC3E}">
        <p14:creationId xmlns:p14="http://schemas.microsoft.com/office/powerpoint/2010/main" val="4288863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Superintendents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In 1865, the law was amended to create the office of County Superintendent of Schools.</a:t>
            </a:r>
          </a:p>
          <a:p>
            <a:pPr lvl="1">
              <a:buFont typeface="Wingdings" pitchFamily="2" charset="2"/>
              <a:buChar char="§"/>
            </a:pPr>
            <a:r>
              <a:rPr lang="en-US" dirty="0" smtClean="0"/>
              <a:t>Tenure of four years.</a:t>
            </a:r>
          </a:p>
          <a:p>
            <a:pPr lvl="1">
              <a:buFont typeface="Wingdings" pitchFamily="2" charset="2"/>
              <a:buChar char="§"/>
            </a:pPr>
            <a:r>
              <a:rPr lang="en-US" dirty="0" smtClean="0"/>
              <a:t>Required to visit each of the schools in his county at least once</a:t>
            </a:r>
          </a:p>
          <a:p>
            <a:pPr marL="411480" lvl="1" indent="0">
              <a:buNone/>
            </a:pPr>
            <a:r>
              <a:rPr lang="en-US" dirty="0" smtClean="0"/>
              <a:t>    every year.</a:t>
            </a:r>
          </a:p>
          <a:p>
            <a:pPr lvl="1">
              <a:buFont typeface="Wingdings" pitchFamily="2" charset="2"/>
              <a:buChar char="§"/>
            </a:pPr>
            <a:r>
              <a:rPr lang="en-US" dirty="0" smtClean="0"/>
              <a:t>For such a service he was paid $3 per day.</a:t>
            </a:r>
          </a:p>
          <a:p>
            <a:pPr lvl="1">
              <a:buFont typeface="Wingdings" pitchFamily="2" charset="2"/>
              <a:buChar char="§"/>
            </a:pPr>
            <a:r>
              <a:rPr lang="en-US" dirty="0" smtClean="0"/>
              <a:t>Because the amount caused a financial loss for the superintendents their compensation was raised to $5 per day in 1867.</a:t>
            </a:r>
            <a:endParaRPr lang="en-US" dirty="0"/>
          </a:p>
        </p:txBody>
      </p:sp>
    </p:spTree>
    <p:extLst>
      <p:ext uri="{BB962C8B-B14F-4D97-AF65-F5344CB8AC3E}">
        <p14:creationId xmlns:p14="http://schemas.microsoft.com/office/powerpoint/2010/main" val="212350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and duties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Superintendents elected by popular vote for four year terms.</a:t>
            </a:r>
          </a:p>
          <a:p>
            <a:pPr>
              <a:buFont typeface="Wingdings" pitchFamily="2" charset="2"/>
              <a:buChar char="§"/>
            </a:pPr>
            <a:r>
              <a:rPr lang="en-US" dirty="0" smtClean="0"/>
              <a:t>Any citizen possessing the ordinary qualifications of an elector</a:t>
            </a:r>
          </a:p>
          <a:p>
            <a:pPr marL="114300" indent="0">
              <a:buNone/>
            </a:pPr>
            <a:r>
              <a:rPr lang="en-US" dirty="0"/>
              <a:t> </a:t>
            </a:r>
            <a:r>
              <a:rPr lang="en-US" dirty="0" smtClean="0"/>
              <a:t>  may hold the office.</a:t>
            </a:r>
          </a:p>
          <a:p>
            <a:pPr>
              <a:buFont typeface="Wingdings" pitchFamily="2" charset="2"/>
              <a:buChar char="§"/>
            </a:pPr>
            <a:r>
              <a:rPr lang="en-US" dirty="0" smtClean="0"/>
              <a:t>They must take an oath and give bond and are liable to removal.</a:t>
            </a:r>
          </a:p>
          <a:p>
            <a:pPr>
              <a:buFont typeface="Wingdings" pitchFamily="2" charset="2"/>
              <a:buChar char="§"/>
            </a:pPr>
            <a:r>
              <a:rPr lang="en-US" dirty="0" smtClean="0"/>
              <a:t>They may sell school lands under certain conditions.</a:t>
            </a:r>
          </a:p>
          <a:p>
            <a:pPr>
              <a:buFont typeface="Wingdings" pitchFamily="2" charset="2"/>
              <a:buChar char="§"/>
            </a:pPr>
            <a:r>
              <a:rPr lang="en-US" dirty="0" smtClean="0"/>
              <a:t>They have the custody of all county school funds.</a:t>
            </a:r>
          </a:p>
          <a:p>
            <a:pPr>
              <a:buFont typeface="Wingdings" pitchFamily="2" charset="2"/>
              <a:buChar char="§"/>
            </a:pPr>
            <a:r>
              <a:rPr lang="en-US" dirty="0" smtClean="0"/>
              <a:t>They are the official advisers and assistants of all of the subordinate school officers and teachers of their counties, and are the agents of the State Superintendent in reaching schools.</a:t>
            </a:r>
          </a:p>
          <a:p>
            <a:pPr>
              <a:buFont typeface="Wingdings" pitchFamily="2" charset="2"/>
              <a:buChar char="§"/>
            </a:pPr>
            <a:r>
              <a:rPr lang="en-US" dirty="0" smtClean="0"/>
              <a:t>The are enjoined to form and create teachers’ institutes.</a:t>
            </a:r>
          </a:p>
          <a:p>
            <a:pPr>
              <a:buFont typeface="Wingdings" pitchFamily="2" charset="2"/>
              <a:buChar char="§"/>
            </a:pPr>
            <a:endParaRPr lang="en-US" dirty="0" smtClean="0"/>
          </a:p>
        </p:txBody>
      </p:sp>
    </p:spTree>
    <p:extLst>
      <p:ext uri="{BB962C8B-B14F-4D97-AF65-F5344CB8AC3E}">
        <p14:creationId xmlns:p14="http://schemas.microsoft.com/office/powerpoint/2010/main" val="2038103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and Duties </a:t>
            </a:r>
            <a:r>
              <a:rPr lang="en-US" sz="1800" dirty="0" smtClean="0"/>
              <a:t>Continued</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They have primary jurisdiction in questions and controversies</a:t>
            </a:r>
          </a:p>
          <a:p>
            <a:pPr marL="114300" indent="0">
              <a:buNone/>
            </a:pPr>
            <a:r>
              <a:rPr lang="en-US" dirty="0"/>
              <a:t> </a:t>
            </a:r>
            <a:r>
              <a:rPr lang="en-US" dirty="0" smtClean="0"/>
              <a:t>   arising under the school law in districts and townships and </a:t>
            </a:r>
          </a:p>
          <a:p>
            <a:pPr marL="114300" indent="0">
              <a:buNone/>
            </a:pPr>
            <a:r>
              <a:rPr lang="en-US" dirty="0"/>
              <a:t> </a:t>
            </a:r>
            <a:r>
              <a:rPr lang="en-US" dirty="0" smtClean="0"/>
              <a:t>   their decisions are final unless appeal is taken to the State</a:t>
            </a:r>
          </a:p>
          <a:p>
            <a:pPr marL="114300" indent="0">
              <a:buNone/>
            </a:pPr>
            <a:r>
              <a:rPr lang="en-US" dirty="0"/>
              <a:t> </a:t>
            </a:r>
            <a:r>
              <a:rPr lang="en-US" dirty="0" smtClean="0"/>
              <a:t>   superintendent.  </a:t>
            </a:r>
          </a:p>
          <a:p>
            <a:pPr>
              <a:buFont typeface="Wingdings" pitchFamily="2" charset="2"/>
              <a:buChar char="§"/>
            </a:pPr>
            <a:r>
              <a:rPr lang="en-US" dirty="0" smtClean="0"/>
              <a:t>They are the only authority that can examine and license teachers except the State Superintendent.</a:t>
            </a:r>
          </a:p>
          <a:p>
            <a:pPr>
              <a:buFont typeface="Wingdings" pitchFamily="2" charset="2"/>
              <a:buChar char="§"/>
            </a:pPr>
            <a:r>
              <a:rPr lang="en-US" dirty="0" smtClean="0"/>
              <a:t>Their compensation is $5 per day for services actually rendered and it is payable semi-annually from the county treasury.  They also receive a three percent fee for the sale</a:t>
            </a:r>
          </a:p>
          <a:p>
            <a:pPr marL="114300" indent="0">
              <a:buNone/>
            </a:pPr>
            <a:r>
              <a:rPr lang="en-US" dirty="0"/>
              <a:t> </a:t>
            </a:r>
            <a:r>
              <a:rPr lang="en-US" dirty="0" smtClean="0"/>
              <a:t>  of school land and a two percent fee for all moneys distributed</a:t>
            </a:r>
          </a:p>
          <a:p>
            <a:pPr marL="114300" indent="0">
              <a:buNone/>
            </a:pPr>
            <a:r>
              <a:rPr lang="en-US" dirty="0"/>
              <a:t> </a:t>
            </a:r>
            <a:r>
              <a:rPr lang="en-US" dirty="0" smtClean="0"/>
              <a:t>  paid, or loaned out.  </a:t>
            </a:r>
          </a:p>
          <a:p>
            <a:pPr>
              <a:buFont typeface="Wingdings" pitchFamily="2" charset="2"/>
              <a:buChar char="§"/>
            </a:pPr>
            <a:r>
              <a:rPr lang="en-US" dirty="0" smtClean="0"/>
              <a:t>They must file an annual report with the State Superintendent.</a:t>
            </a:r>
          </a:p>
        </p:txBody>
      </p:sp>
    </p:spTree>
    <p:extLst>
      <p:ext uri="{BB962C8B-B14F-4D97-AF65-F5344CB8AC3E}">
        <p14:creationId xmlns:p14="http://schemas.microsoft.com/office/powerpoint/2010/main" val="429047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 Course of Study</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en-US" dirty="0" smtClean="0"/>
              <a:t>Began to develop in Macon County about 1879 with John Trainer, County Superintendent of Schools.</a:t>
            </a:r>
          </a:p>
          <a:p>
            <a:pPr>
              <a:buFont typeface="Wingdings" pitchFamily="2" charset="2"/>
              <a:buChar char="§"/>
            </a:pPr>
            <a:r>
              <a:rPr lang="en-US" dirty="0" smtClean="0"/>
              <a:t>His work spread to Piatt and Champaign counties and grew into what served for a time as a course of study for those counties.</a:t>
            </a:r>
          </a:p>
          <a:p>
            <a:pPr>
              <a:buFont typeface="Wingdings" pitchFamily="2" charset="2"/>
              <a:buChar char="§"/>
            </a:pPr>
            <a:r>
              <a:rPr lang="en-US" dirty="0" smtClean="0"/>
              <a:t>At a meeting of the Central Illinois Teachers’ Association at Jacksonville in March of 1869, a committee consisting of county superintendents from Champaign, McLean, Knox, and Vermillion counties was appointed to create an elementary course of study for students in grades 1 through 8 and was for eight months during the year.  The edition was published by the State Department of Education.  It was used in most Illinois counties and throughout the country.</a:t>
            </a:r>
          </a:p>
          <a:p>
            <a:pPr>
              <a:buFont typeface="Wingdings" pitchFamily="2" charset="2"/>
              <a:buChar char="§"/>
            </a:pPr>
            <a:r>
              <a:rPr lang="en-US" dirty="0" smtClean="0"/>
              <a:t>The course was revised at least 4 times between 1879 and 1907.  In</a:t>
            </a:r>
          </a:p>
          <a:p>
            <a:pPr marL="114300" indent="0">
              <a:buNone/>
            </a:pPr>
            <a:r>
              <a:rPr lang="en-US" dirty="0"/>
              <a:t> </a:t>
            </a:r>
            <a:r>
              <a:rPr lang="en-US" dirty="0" smtClean="0"/>
              <a:t>   1907 the course was revised to include foreign language, 2 or 3 year </a:t>
            </a:r>
          </a:p>
          <a:p>
            <a:pPr marL="114300" indent="0">
              <a:buNone/>
            </a:pPr>
            <a:r>
              <a:rPr lang="en-US" dirty="0"/>
              <a:t> </a:t>
            </a:r>
            <a:r>
              <a:rPr lang="en-US" dirty="0" smtClean="0"/>
              <a:t>    high schools, and vocational schools.</a:t>
            </a:r>
          </a:p>
        </p:txBody>
      </p:sp>
    </p:spTree>
    <p:extLst>
      <p:ext uri="{BB962C8B-B14F-4D97-AF65-F5344CB8AC3E}">
        <p14:creationId xmlns:p14="http://schemas.microsoft.com/office/powerpoint/2010/main" val="664719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students to Attend H. S.</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In 1917, legislation was passed for all students to attend High School.</a:t>
            </a:r>
          </a:p>
          <a:p>
            <a:pPr>
              <a:buFont typeface="Wingdings" pitchFamily="2" charset="2"/>
              <a:buChar char="§"/>
            </a:pPr>
            <a:r>
              <a:rPr lang="en-US" dirty="0" smtClean="0"/>
              <a:t>The Act to Establish and Maintain a System of Free Schools outlined the procedures necessary to create and sustain high school districts.  It created a:</a:t>
            </a:r>
          </a:p>
          <a:p>
            <a:pPr lvl="1">
              <a:buFont typeface="Wingdings" pitchFamily="2" charset="2"/>
              <a:buChar char="§"/>
            </a:pPr>
            <a:r>
              <a:rPr lang="en-US" dirty="0" smtClean="0"/>
              <a:t>Five member elected board to set policy.</a:t>
            </a:r>
          </a:p>
          <a:p>
            <a:pPr lvl="1">
              <a:buFont typeface="Wingdings" pitchFamily="2" charset="2"/>
              <a:buChar char="§"/>
            </a:pPr>
            <a:r>
              <a:rPr lang="en-US" dirty="0" smtClean="0"/>
              <a:t>Gave the board the power to set the location of the high school at a central point most convenient to a majority of the students.</a:t>
            </a:r>
          </a:p>
          <a:p>
            <a:pPr lvl="1">
              <a:buFont typeface="Wingdings" pitchFamily="2" charset="2"/>
              <a:buChar char="§"/>
            </a:pPr>
            <a:r>
              <a:rPr lang="en-US" dirty="0"/>
              <a:t>E</a:t>
            </a:r>
            <a:r>
              <a:rPr lang="en-US" dirty="0" smtClean="0"/>
              <a:t>x officio board composed of the county superintendent, the county judge, and the county clerk were given the discretion to change the boundaries of any township or community high school district.  To change the boundaries this board would accept a petition containing the wishes of two-thirds of the legal voters.  The State Superintendent was the avenue of appeal for disgruntled citizens.  </a:t>
            </a:r>
            <a:endParaRPr lang="en-US" dirty="0"/>
          </a:p>
        </p:txBody>
      </p:sp>
    </p:spTree>
    <p:extLst>
      <p:ext uri="{BB962C8B-B14F-4D97-AF65-F5344CB8AC3E}">
        <p14:creationId xmlns:p14="http://schemas.microsoft.com/office/powerpoint/2010/main" val="4080717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High School Districts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The 1917 Act required that all properties not included in a township high school district, community high school district,</a:t>
            </a:r>
          </a:p>
          <a:p>
            <a:pPr marL="114300" indent="0">
              <a:buNone/>
            </a:pPr>
            <a:r>
              <a:rPr lang="en-US" dirty="0"/>
              <a:t> </a:t>
            </a:r>
            <a:r>
              <a:rPr lang="en-US" dirty="0" smtClean="0"/>
              <a:t>   or a district maintaining a recognized four-year high school be </a:t>
            </a:r>
          </a:p>
          <a:p>
            <a:pPr marL="114300" indent="0">
              <a:buNone/>
            </a:pPr>
            <a:r>
              <a:rPr lang="en-US" dirty="0"/>
              <a:t> </a:t>
            </a:r>
            <a:r>
              <a:rPr lang="en-US" dirty="0" smtClean="0"/>
              <a:t>   organized into a non-high school district for the purposes of </a:t>
            </a:r>
          </a:p>
          <a:p>
            <a:pPr marL="114300" indent="0">
              <a:buNone/>
            </a:pPr>
            <a:r>
              <a:rPr lang="en-US" dirty="0"/>
              <a:t> </a:t>
            </a:r>
            <a:r>
              <a:rPr lang="en-US" dirty="0" smtClean="0"/>
              <a:t>   levying a tax to pay the tuition of all eighth grade graduates </a:t>
            </a:r>
          </a:p>
          <a:p>
            <a:pPr marL="114300" indent="0">
              <a:buNone/>
            </a:pPr>
            <a:r>
              <a:rPr lang="en-US" dirty="0" smtClean="0"/>
              <a:t>    residing in the non-high district.  </a:t>
            </a:r>
            <a:endParaRPr lang="en-US" dirty="0"/>
          </a:p>
          <a:p>
            <a:pPr>
              <a:buFont typeface="Wingdings" pitchFamily="2" charset="2"/>
              <a:buChar char="§"/>
            </a:pPr>
            <a:r>
              <a:rPr lang="en-US" dirty="0" smtClean="0"/>
              <a:t>The County Superintendent of Schools was designated an ex officio member of the non-high district, which consisted of three elected members of the community.  They set policy and levied taxes for the non-high district. </a:t>
            </a:r>
          </a:p>
          <a:p>
            <a:pPr marL="114300" indent="0">
              <a:buNone/>
            </a:pPr>
            <a:r>
              <a:rPr lang="en-US" dirty="0"/>
              <a:t> </a:t>
            </a:r>
            <a:r>
              <a:rPr lang="en-US" dirty="0" smtClean="0"/>
              <a:t>   </a:t>
            </a:r>
          </a:p>
        </p:txBody>
      </p:sp>
    </p:spTree>
    <p:extLst>
      <p:ext uri="{BB962C8B-B14F-4D97-AF65-F5344CB8AC3E}">
        <p14:creationId xmlns:p14="http://schemas.microsoft.com/office/powerpoint/2010/main" val="7378784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Consolidation</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dirty="0" smtClean="0"/>
              <a:t>On June 27, 1951, legislation was passed to change the landscape of Illinois school districts.  SB 363 of the 67</a:t>
            </a:r>
            <a:r>
              <a:rPr lang="en-US" baseline="30000" dirty="0" smtClean="0"/>
              <a:t>th</a:t>
            </a:r>
            <a:r>
              <a:rPr lang="en-US" dirty="0" smtClean="0"/>
              <a:t> General Assembly mandated that all the territory of the non-high school district of any county be annexed to some high school district in the area by June 30, 1953.  If there were non-high school territories existing after this date, it became the county superintendent of school’s responsibility to dissolve the non-high district and to annex any remaining territory to one or more adjacent high school districts.</a:t>
            </a:r>
          </a:p>
          <a:p>
            <a:pPr>
              <a:buFont typeface="Wingdings" pitchFamily="2" charset="2"/>
              <a:buChar char="§"/>
            </a:pPr>
            <a:r>
              <a:rPr lang="en-US" dirty="0" smtClean="0"/>
              <a:t>These were trying times for county superintendents.  Decisions had to be made that were not popular.  District boundaries were drawn and petitions filed with questions for voters concerning annexation of small districts (one-room schoolhouses) into larger unit districts.</a:t>
            </a:r>
          </a:p>
          <a:p>
            <a:pPr marL="114300" indent="0">
              <a:buNone/>
            </a:pPr>
            <a:r>
              <a:rPr lang="en-US" dirty="0"/>
              <a:t> </a:t>
            </a:r>
            <a:r>
              <a:rPr lang="en-US" dirty="0" smtClean="0"/>
              <a:t>  </a:t>
            </a:r>
            <a:endParaRPr lang="en-US" dirty="0"/>
          </a:p>
        </p:txBody>
      </p:sp>
    </p:spTree>
    <p:extLst>
      <p:ext uri="{BB962C8B-B14F-4D97-AF65-F5344CB8AC3E}">
        <p14:creationId xmlns:p14="http://schemas.microsoft.com/office/powerpoint/2010/main" val="38911725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of Offices</a:t>
            </a:r>
            <a:endParaRPr lang="en-US" dirty="0"/>
          </a:p>
        </p:txBody>
      </p:sp>
      <p:sp>
        <p:nvSpPr>
          <p:cNvPr id="3" name="Content Placeholder 2"/>
          <p:cNvSpPr>
            <a:spLocks noGrp="1"/>
          </p:cNvSpPr>
          <p:nvPr>
            <p:ph idx="1"/>
          </p:nvPr>
        </p:nvSpPr>
        <p:spPr/>
        <p:txBody>
          <a:bodyPr/>
          <a:lstStyle/>
          <a:p>
            <a:r>
              <a:rPr lang="en-US" dirty="0" smtClean="0"/>
              <a:t>In 1973, the 102 offices of the county superintendents in Illinois, saw their numbers reduced to 78 and became </a:t>
            </a:r>
            <a:r>
              <a:rPr lang="en-US" i="1" dirty="0" smtClean="0"/>
              <a:t>Regional Superintendents.</a:t>
            </a:r>
          </a:p>
          <a:p>
            <a:endParaRPr lang="en-US" i="1" dirty="0"/>
          </a:p>
          <a:p>
            <a:r>
              <a:rPr lang="en-US" dirty="0" smtClean="0"/>
              <a:t>In 1977, further consolidation of smaller counties reduced the number of offices to 57.</a:t>
            </a:r>
          </a:p>
          <a:p>
            <a:endParaRPr lang="en-US" dirty="0"/>
          </a:p>
          <a:p>
            <a:r>
              <a:rPr lang="en-US" dirty="0" smtClean="0"/>
              <a:t>In 1994, legislation was passed that eliminated the office of the Regional Superintendent in Cook County as of June 30, 1994.  Subsequent law allowed for its reinstatement on August 7, 1995.</a:t>
            </a:r>
          </a:p>
          <a:p>
            <a:pPr marL="114300" indent="0">
              <a:buNone/>
            </a:pPr>
            <a:endParaRPr lang="en-US" dirty="0"/>
          </a:p>
        </p:txBody>
      </p:sp>
    </p:spTree>
    <p:extLst>
      <p:ext uri="{BB962C8B-B14F-4D97-AF65-F5344CB8AC3E}">
        <p14:creationId xmlns:p14="http://schemas.microsoft.com/office/powerpoint/2010/main" val="23911211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Consolidation of Offices </a:t>
            </a:r>
            <a:r>
              <a:rPr lang="en-US" sz="1800" dirty="0" smtClean="0"/>
              <a:t>Continued</a:t>
            </a:r>
            <a:endParaRPr lang="en-US" dirty="0"/>
          </a:p>
        </p:txBody>
      </p:sp>
      <p:sp>
        <p:nvSpPr>
          <p:cNvPr id="3" name="Content Placeholder 2"/>
          <p:cNvSpPr>
            <a:spLocks noGrp="1"/>
          </p:cNvSpPr>
          <p:nvPr>
            <p:ph idx="1"/>
          </p:nvPr>
        </p:nvSpPr>
        <p:spPr/>
        <p:txBody>
          <a:bodyPr/>
          <a:lstStyle/>
          <a:p>
            <a:r>
              <a:rPr lang="en-US" dirty="0" smtClean="0"/>
              <a:t>In 1995, the 57 Educational Service Regions were reduced to 45, and the services of the 14 Educational Service Centers were included with the other services offered by these Regional Offices of Education.</a:t>
            </a:r>
          </a:p>
          <a:p>
            <a:r>
              <a:rPr lang="en-US" dirty="0" smtClean="0"/>
              <a:t>In 2010, the office of the Suburban Cook ROE #14 was eliminated and its duties and responsibilities were transferred to the 3 Intermediate </a:t>
            </a:r>
            <a:r>
              <a:rPr lang="en-US" dirty="0"/>
              <a:t>S</a:t>
            </a:r>
            <a:r>
              <a:rPr lang="en-US" dirty="0" smtClean="0"/>
              <a:t>ervice </a:t>
            </a:r>
            <a:r>
              <a:rPr lang="en-US" dirty="0"/>
              <a:t>C</a:t>
            </a:r>
            <a:r>
              <a:rPr lang="en-US" dirty="0" smtClean="0"/>
              <a:t>enters in the area.</a:t>
            </a:r>
          </a:p>
          <a:p>
            <a:r>
              <a:rPr lang="en-US" dirty="0" smtClean="0"/>
              <a:t>In 2011, the Intermediate Service Centers in Suburban Cook County were afforded full membership status in the Illinois Association of Regional Superintendents of schools. </a:t>
            </a:r>
          </a:p>
          <a:p>
            <a:r>
              <a:rPr lang="en-US" dirty="0" smtClean="0"/>
              <a:t>In 2012, legislation was passed to reduce the number of Regional offices in the state from 44 to 35 by setting a minimum number of 61,000 residents in each office.</a:t>
            </a:r>
          </a:p>
          <a:p>
            <a:endParaRPr lang="en-US" dirty="0"/>
          </a:p>
        </p:txBody>
      </p:sp>
    </p:spTree>
    <p:extLst>
      <p:ext uri="{BB962C8B-B14F-4D97-AF65-F5344CB8AC3E}">
        <p14:creationId xmlns:p14="http://schemas.microsoft.com/office/powerpoint/2010/main" val="887259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Illinois Becomes a State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1818</a:t>
            </a:r>
          </a:p>
          <a:p>
            <a:pPr>
              <a:buFont typeface="Wingdings" pitchFamily="2" charset="2"/>
              <a:buChar char="§"/>
            </a:pPr>
            <a:r>
              <a:rPr lang="en-US" dirty="0" err="1" smtClean="0"/>
              <a:t>Shadrack</a:t>
            </a:r>
            <a:r>
              <a:rPr lang="en-US" dirty="0" smtClean="0"/>
              <a:t> Bond Governor</a:t>
            </a:r>
          </a:p>
          <a:p>
            <a:pPr>
              <a:buFont typeface="Wingdings" pitchFamily="2" charset="2"/>
              <a:buChar char="§"/>
            </a:pPr>
            <a:r>
              <a:rPr lang="en-US" dirty="0" smtClean="0"/>
              <a:t>Pierre Menard Lt. Governor</a:t>
            </a:r>
          </a:p>
          <a:p>
            <a:pPr>
              <a:buFont typeface="Wingdings" pitchFamily="2" charset="2"/>
              <a:buChar char="§"/>
            </a:pPr>
            <a:r>
              <a:rPr lang="en-US" dirty="0" smtClean="0"/>
              <a:t>A few settlers resided around the site of Chicago.</a:t>
            </a:r>
          </a:p>
          <a:p>
            <a:pPr>
              <a:buFont typeface="Wingdings" pitchFamily="2" charset="2"/>
              <a:buChar char="§"/>
            </a:pPr>
            <a:r>
              <a:rPr lang="en-US" dirty="0" smtClean="0"/>
              <a:t>Population in the area settled by the main watercourses.</a:t>
            </a:r>
          </a:p>
          <a:p>
            <a:pPr>
              <a:buFont typeface="Wingdings" pitchFamily="2" charset="2"/>
              <a:buChar char="§"/>
            </a:pPr>
            <a:r>
              <a:rPr lang="en-US" dirty="0" smtClean="0"/>
              <a:t>Several Illinois counties had no settlers within their </a:t>
            </a:r>
          </a:p>
          <a:p>
            <a:pPr marL="114300" indent="0">
              <a:buNone/>
            </a:pPr>
            <a:r>
              <a:rPr lang="en-US" dirty="0"/>
              <a:t> </a:t>
            </a:r>
            <a:r>
              <a:rPr lang="en-US" dirty="0" smtClean="0"/>
              <a:t>   boundaries as late as 1840.</a:t>
            </a:r>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smtClean="0"/>
          </a:p>
        </p:txBody>
      </p:sp>
    </p:spTree>
    <p:extLst>
      <p:ext uri="{BB962C8B-B14F-4D97-AF65-F5344CB8AC3E}">
        <p14:creationId xmlns:p14="http://schemas.microsoft.com/office/powerpoint/2010/main" val="4010735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Kaskaskia First State Capitol</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As many as 7,000 residents lived and work on the island.</a:t>
            </a:r>
          </a:p>
          <a:p>
            <a:pPr>
              <a:buFont typeface="Wingdings" pitchFamily="2" charset="2"/>
              <a:buChar char="§"/>
            </a:pPr>
            <a:r>
              <a:rPr lang="en-US" dirty="0" smtClean="0"/>
              <a:t>The first territorial legislature in session on the island established a law enabling the people to form a state government.</a:t>
            </a:r>
          </a:p>
          <a:p>
            <a:pPr>
              <a:buFont typeface="Wingdings" pitchFamily="2" charset="2"/>
              <a:buChar char="§"/>
            </a:pPr>
            <a:r>
              <a:rPr lang="en-US" dirty="0" smtClean="0"/>
              <a:t>In April of 1818 the legislature passed many laws setting the boundaries and establishing methods to pay for roads and canals.  </a:t>
            </a:r>
          </a:p>
          <a:p>
            <a:pPr>
              <a:buFont typeface="Wingdings" pitchFamily="2" charset="2"/>
              <a:buChar char="§"/>
            </a:pPr>
            <a:r>
              <a:rPr lang="en-US" dirty="0" smtClean="0"/>
              <a:t>A provision of the law stated the “the section numbered 16 of every township, and when such section has been sold, shall be granted to the state for the use of the inhabitants of such townships for the use of schools.”</a:t>
            </a:r>
          </a:p>
          <a:p>
            <a:pPr>
              <a:buFont typeface="Wingdings" pitchFamily="2" charset="2"/>
              <a:buChar char="§"/>
            </a:pPr>
            <a:r>
              <a:rPr lang="en-US" dirty="0" smtClean="0"/>
              <a:t>The Constitution of 1818 had no word with regard to education and no attempt was made to organize a system.</a:t>
            </a:r>
            <a:endParaRPr lang="en-US" dirty="0"/>
          </a:p>
        </p:txBody>
      </p:sp>
    </p:spTree>
    <p:extLst>
      <p:ext uri="{BB962C8B-B14F-4D97-AF65-F5344CB8AC3E}">
        <p14:creationId xmlns:p14="http://schemas.microsoft.com/office/powerpoint/2010/main" val="1560838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Schools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Private enterprises applied to the state for charters to provide education.  Some of the first subscription academies were:</a:t>
            </a:r>
          </a:p>
          <a:p>
            <a:pPr lvl="1">
              <a:buFont typeface="Wingdings" pitchFamily="2" charset="2"/>
              <a:buChar char="§"/>
            </a:pPr>
            <a:r>
              <a:rPr lang="en-US" dirty="0" smtClean="0"/>
              <a:t>Madison Academy in Edwardsville</a:t>
            </a:r>
          </a:p>
          <a:p>
            <a:pPr lvl="1">
              <a:buFont typeface="Wingdings" pitchFamily="2" charset="2"/>
              <a:buChar char="§"/>
            </a:pPr>
            <a:r>
              <a:rPr lang="en-US" dirty="0" smtClean="0"/>
              <a:t>Belleville Academy at Belleville</a:t>
            </a:r>
          </a:p>
          <a:p>
            <a:pPr lvl="1">
              <a:buFont typeface="Wingdings" pitchFamily="2" charset="2"/>
              <a:buChar char="§"/>
            </a:pPr>
            <a:r>
              <a:rPr lang="en-US" dirty="0" smtClean="0"/>
              <a:t>Washington Academy in Carlyle</a:t>
            </a:r>
          </a:p>
          <a:p>
            <a:pPr lvl="1">
              <a:buFont typeface="Wingdings" pitchFamily="2" charset="2"/>
              <a:buChar char="§"/>
            </a:pPr>
            <a:endParaRPr lang="en-US" dirty="0"/>
          </a:p>
          <a:p>
            <a:pPr marL="411480" lvl="1" indent="0">
              <a:buNone/>
            </a:pPr>
            <a:r>
              <a:rPr lang="en-US" dirty="0" smtClean="0"/>
              <a:t>Provisions were made in their charters for the instruction of females and to cause poor children to be educated as soon as financial conditions made it possible.</a:t>
            </a:r>
          </a:p>
        </p:txBody>
      </p:sp>
    </p:spTree>
    <p:extLst>
      <p:ext uri="{BB962C8B-B14F-4D97-AF65-F5344CB8AC3E}">
        <p14:creationId xmlns:p14="http://schemas.microsoft.com/office/powerpoint/2010/main" val="1626694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Schools Act 1825</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The law contained all of the conditions necessary for a free public  school system.</a:t>
            </a:r>
          </a:p>
          <a:p>
            <a:pPr>
              <a:buFont typeface="Wingdings" pitchFamily="2" charset="2"/>
              <a:buChar char="§"/>
            </a:pPr>
            <a:r>
              <a:rPr lang="en-US" dirty="0" smtClean="0"/>
              <a:t>It changed the old system of rates and supplied whatever revenue was needed beyond the income from the school funds from a general tax levied upon realty and personal property and also upon persons.  </a:t>
            </a:r>
            <a:endParaRPr lang="en-US" dirty="0"/>
          </a:p>
          <a:p>
            <a:pPr>
              <a:buFont typeface="Wingdings" pitchFamily="2" charset="2"/>
              <a:buChar char="§"/>
            </a:pPr>
            <a:r>
              <a:rPr lang="en-US" dirty="0" smtClean="0"/>
              <a:t>Few schools sprang up during the next 30 years.</a:t>
            </a:r>
            <a:endParaRPr lang="en-US" dirty="0"/>
          </a:p>
        </p:txBody>
      </p:sp>
    </p:spTree>
    <p:extLst>
      <p:ext uri="{BB962C8B-B14F-4D97-AF65-F5344CB8AC3E}">
        <p14:creationId xmlns:p14="http://schemas.microsoft.com/office/powerpoint/2010/main" val="410356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Bill Defeated</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In 1839 a bill was introduced to create the office of county superintendent.  </a:t>
            </a:r>
          </a:p>
          <a:p>
            <a:pPr>
              <a:buFont typeface="Wingdings" pitchFamily="2" charset="2"/>
              <a:buChar char="§"/>
            </a:pPr>
            <a:r>
              <a:rPr lang="en-US" dirty="0" smtClean="0"/>
              <a:t>Another bill was introduced to create the office of state superintendent</a:t>
            </a:r>
          </a:p>
          <a:p>
            <a:pPr>
              <a:buFont typeface="Wingdings" pitchFamily="2" charset="2"/>
              <a:buChar char="§"/>
            </a:pPr>
            <a:r>
              <a:rPr lang="en-US" dirty="0" smtClean="0"/>
              <a:t>Both bills were defeated.</a:t>
            </a:r>
            <a:endParaRPr lang="en-US" dirty="0"/>
          </a:p>
        </p:txBody>
      </p:sp>
    </p:spTree>
    <p:extLst>
      <p:ext uri="{BB962C8B-B14F-4D97-AF65-F5344CB8AC3E}">
        <p14:creationId xmlns:p14="http://schemas.microsoft.com/office/powerpoint/2010/main" val="4101317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Counties get Commissioners</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In 1845 the law provided for an </a:t>
            </a:r>
            <a:r>
              <a:rPr lang="en-US" u="sng" dirty="0" smtClean="0"/>
              <a:t>elected</a:t>
            </a:r>
            <a:r>
              <a:rPr lang="en-US" dirty="0" smtClean="0"/>
              <a:t> school commissioner who shall be the ex officio superintendent of common schools in his county.</a:t>
            </a:r>
          </a:p>
          <a:p>
            <a:pPr lvl="1">
              <a:buFont typeface="Wingdings" pitchFamily="2" charset="2"/>
              <a:buChar char="§"/>
            </a:pPr>
            <a:r>
              <a:rPr lang="en-US" dirty="0" smtClean="0"/>
              <a:t>His duties included the examination of persons desiring to teach</a:t>
            </a:r>
          </a:p>
          <a:p>
            <a:pPr marL="411480" lvl="1" indent="0">
              <a:buNone/>
            </a:pPr>
            <a:r>
              <a:rPr lang="en-US" dirty="0"/>
              <a:t> </a:t>
            </a:r>
            <a:r>
              <a:rPr lang="en-US" dirty="0" smtClean="0"/>
              <a:t>   in a common school and the granting of teaching certificates to </a:t>
            </a:r>
          </a:p>
          <a:p>
            <a:pPr marL="411480" lvl="1" indent="0">
              <a:buNone/>
            </a:pPr>
            <a:r>
              <a:rPr lang="en-US" dirty="0"/>
              <a:t> </a:t>
            </a:r>
            <a:r>
              <a:rPr lang="en-US" dirty="0" smtClean="0"/>
              <a:t>   those found competent.  Teachers had to be certified for their</a:t>
            </a:r>
          </a:p>
          <a:p>
            <a:pPr marL="411480" lvl="1" indent="0">
              <a:buNone/>
            </a:pPr>
            <a:r>
              <a:rPr lang="en-US" dirty="0"/>
              <a:t> </a:t>
            </a:r>
            <a:r>
              <a:rPr lang="en-US" dirty="0" smtClean="0"/>
              <a:t>   schools to receive public funds.  Textbooks were to be in English.</a:t>
            </a:r>
          </a:p>
          <a:p>
            <a:pPr marL="411480" lvl="1" indent="0">
              <a:buNone/>
            </a:pPr>
            <a:r>
              <a:rPr lang="en-US" dirty="0"/>
              <a:t> </a:t>
            </a:r>
            <a:r>
              <a:rPr lang="en-US" dirty="0" smtClean="0"/>
              <a:t>   Trustees were authorized to purchase school libraries and real</a:t>
            </a:r>
          </a:p>
          <a:p>
            <a:pPr marL="411480" lvl="1" indent="0">
              <a:buNone/>
            </a:pPr>
            <a:r>
              <a:rPr lang="en-US" dirty="0"/>
              <a:t> </a:t>
            </a:r>
            <a:r>
              <a:rPr lang="en-US" dirty="0" smtClean="0"/>
              <a:t>   estate for schoolhouses.</a:t>
            </a:r>
          </a:p>
          <a:p>
            <a:pPr marL="411480" lvl="1" indent="0">
              <a:buNone/>
            </a:pPr>
            <a:endParaRPr lang="en-US" dirty="0"/>
          </a:p>
          <a:p>
            <a:pPr marL="411480" lvl="1" indent="0">
              <a:buNone/>
            </a:pPr>
            <a:r>
              <a:rPr lang="en-US" dirty="0" smtClean="0"/>
              <a:t>The law also provided for an ex officio state superintendent of common schools in 1845.   </a:t>
            </a:r>
            <a:endParaRPr lang="en-US" dirty="0"/>
          </a:p>
        </p:txBody>
      </p:sp>
    </p:spTree>
    <p:extLst>
      <p:ext uri="{BB962C8B-B14F-4D97-AF65-F5344CB8AC3E}">
        <p14:creationId xmlns:p14="http://schemas.microsoft.com/office/powerpoint/2010/main" val="3333621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State Teachers’ Institute</a:t>
            </a: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In 1853, the State Teachers’ Institute, the forerunner of the State Teachers’ Association, was organized.</a:t>
            </a:r>
          </a:p>
          <a:p>
            <a:pPr>
              <a:buFont typeface="Wingdings" pitchFamily="2" charset="2"/>
              <a:buChar char="§"/>
            </a:pPr>
            <a:r>
              <a:rPr lang="en-US" dirty="0" smtClean="0"/>
              <a:t>This organization was instrumental in the establishment of the state normal (teacher) schools.</a:t>
            </a:r>
            <a:endParaRPr lang="en-US" dirty="0"/>
          </a:p>
        </p:txBody>
      </p:sp>
    </p:spTree>
    <p:extLst>
      <p:ext uri="{BB962C8B-B14F-4D97-AF65-F5344CB8AC3E}">
        <p14:creationId xmlns:p14="http://schemas.microsoft.com/office/powerpoint/2010/main" val="1426608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Supt. Of Public Instruction</a:t>
            </a:r>
            <a:br>
              <a:rPr lang="en-US" dirty="0" smtClean="0"/>
            </a:br>
            <a:endParaRPr lang="en-US" dirty="0"/>
          </a:p>
        </p:txBody>
      </p:sp>
      <p:sp>
        <p:nvSpPr>
          <p:cNvPr id="3" name="Content Placeholder 2"/>
          <p:cNvSpPr>
            <a:spLocks noGrp="1"/>
          </p:cNvSpPr>
          <p:nvPr>
            <p:ph idx="1"/>
          </p:nvPr>
        </p:nvSpPr>
        <p:spPr/>
        <p:txBody>
          <a:bodyPr/>
          <a:lstStyle/>
          <a:p>
            <a:pPr>
              <a:buFont typeface="Wingdings" pitchFamily="2" charset="2"/>
              <a:buChar char="§"/>
            </a:pPr>
            <a:r>
              <a:rPr lang="en-US" dirty="0" smtClean="0"/>
              <a:t>In 1855, the legislature passed the bill authorizing the creation of the office of Superintendent of Public Instruction.  </a:t>
            </a:r>
          </a:p>
          <a:p>
            <a:pPr>
              <a:buFont typeface="Wingdings" pitchFamily="2" charset="2"/>
              <a:buChar char="§"/>
            </a:pPr>
            <a:r>
              <a:rPr lang="en-US" dirty="0" smtClean="0"/>
              <a:t>The officer was directed to report to the next legislature a bill that should provide for the education of all children of the state.</a:t>
            </a:r>
          </a:p>
          <a:p>
            <a:pPr>
              <a:buFont typeface="Wingdings" pitchFamily="2" charset="2"/>
              <a:buChar char="§"/>
            </a:pPr>
            <a:r>
              <a:rPr lang="en-US" dirty="0" smtClean="0"/>
              <a:t>The new officer was </a:t>
            </a:r>
            <a:r>
              <a:rPr lang="en-US" dirty="0" err="1" smtClean="0"/>
              <a:t>Ninian</a:t>
            </a:r>
            <a:r>
              <a:rPr lang="en-US" dirty="0" smtClean="0"/>
              <a:t> W. Edwards.  </a:t>
            </a:r>
            <a:r>
              <a:rPr lang="en-US" dirty="0" err="1" smtClean="0"/>
              <a:t>Ninian</a:t>
            </a:r>
            <a:r>
              <a:rPr lang="en-US" dirty="0" smtClean="0"/>
              <a:t> W., son of </a:t>
            </a:r>
            <a:r>
              <a:rPr lang="en-US" dirty="0" err="1" smtClean="0"/>
              <a:t>Ninian</a:t>
            </a:r>
            <a:r>
              <a:rPr lang="en-US" dirty="0" smtClean="0"/>
              <a:t> Edwards, who was territorial governor for 9 years and Governor of Illinois in 1826, grew up on Kaskaskia Island and later married the sister of Mary Todd Lincoln.</a:t>
            </a:r>
          </a:p>
          <a:p>
            <a:pPr>
              <a:buFont typeface="Wingdings" pitchFamily="2" charset="2"/>
              <a:buChar char="§"/>
            </a:pPr>
            <a:endParaRPr lang="en-US" dirty="0"/>
          </a:p>
        </p:txBody>
      </p:sp>
    </p:spTree>
    <p:extLst>
      <p:ext uri="{BB962C8B-B14F-4D97-AF65-F5344CB8AC3E}">
        <p14:creationId xmlns:p14="http://schemas.microsoft.com/office/powerpoint/2010/main" val="37287105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931</TotalTime>
  <Words>1642</Words>
  <Application>Microsoft Office PowerPoint</Application>
  <PresentationFormat>On-screen Show (4:3)</PresentationFormat>
  <Paragraphs>115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  Illinois Regional   Superintendents of Schools</vt:lpstr>
      <vt:lpstr>Illinois Becomes a State</vt:lpstr>
      <vt:lpstr>Kaskaskia First State Capitol</vt:lpstr>
      <vt:lpstr>Charter Schools</vt:lpstr>
      <vt:lpstr>Free Schools Act 1825</vt:lpstr>
      <vt:lpstr>Leadership Bill Defeated</vt:lpstr>
      <vt:lpstr>Counties get Commissioners</vt:lpstr>
      <vt:lpstr>The State Teachers’ Institute</vt:lpstr>
      <vt:lpstr>Supt. Of Public Instruction </vt:lpstr>
      <vt:lpstr>County Superintendents</vt:lpstr>
      <vt:lpstr>Requirements and duties</vt:lpstr>
      <vt:lpstr>Requirements and Duties Continued</vt:lpstr>
      <vt:lpstr>The State Course of Study</vt:lpstr>
      <vt:lpstr>All students to Attend H. S.</vt:lpstr>
      <vt:lpstr>Non High School Districts</vt:lpstr>
      <vt:lpstr>Mass Consolidation</vt:lpstr>
      <vt:lpstr>Consolidation of Offices</vt:lpstr>
      <vt:lpstr>Consolidation of Offices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Regional   Superintendents of Schools</dc:title>
  <dc:creator>ROE</dc:creator>
  <cp:lastModifiedBy>John Meixner</cp:lastModifiedBy>
  <cp:revision>27</cp:revision>
  <dcterms:created xsi:type="dcterms:W3CDTF">2011-08-02T14:18:54Z</dcterms:created>
  <dcterms:modified xsi:type="dcterms:W3CDTF">2015-07-09T22:28:39Z</dcterms:modified>
</cp:coreProperties>
</file>